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338" r:id="rId2"/>
    <p:sldId id="340" r:id="rId3"/>
    <p:sldId id="493" r:id="rId4"/>
    <p:sldId id="342" r:id="rId5"/>
    <p:sldId id="365" r:id="rId6"/>
    <p:sldId id="488" r:id="rId7"/>
    <p:sldId id="489" r:id="rId8"/>
    <p:sldId id="487" r:id="rId9"/>
    <p:sldId id="431" r:id="rId10"/>
    <p:sldId id="432" r:id="rId11"/>
    <p:sldId id="490" r:id="rId12"/>
    <p:sldId id="357" r:id="rId13"/>
    <p:sldId id="359" r:id="rId14"/>
    <p:sldId id="358" r:id="rId15"/>
    <p:sldId id="364" r:id="rId16"/>
    <p:sldId id="491" r:id="rId17"/>
    <p:sldId id="482" r:id="rId18"/>
    <p:sldId id="480" r:id="rId19"/>
    <p:sldId id="481" r:id="rId20"/>
    <p:sldId id="492" r:id="rId21"/>
    <p:sldId id="486" r:id="rId22"/>
    <p:sldId id="484" r:id="rId23"/>
    <p:sldId id="485" r:id="rId24"/>
    <p:sldId id="353" r:id="rId25"/>
  </p:sldIdLst>
  <p:sldSz cx="12192000" cy="6858000"/>
  <p:notesSz cx="6669088" cy="9928225"/>
  <p:custDataLst>
    <p:tags r:id="rId28"/>
  </p:custDataLst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E"/>
    <a:srgbClr val="4D4D4D"/>
    <a:srgbClr val="505052"/>
    <a:srgbClr val="4A4A4C"/>
    <a:srgbClr val="EAEBEC"/>
    <a:srgbClr val="5D7884"/>
    <a:srgbClr val="EFC36B"/>
    <a:srgbClr val="FFE070"/>
    <a:srgbClr val="4B4B4B"/>
    <a:srgbClr val="7A7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586" y="45"/>
      </p:cViewPr>
      <p:guideLst>
        <p:guide orient="horz" pos="2160"/>
        <p:guide pos="6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-744" y="504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18560" y="22860"/>
            <a:ext cx="291846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de-CH" dirty="0"/>
              <a:t>Partner für projektorientierte Strategieumsetzung</a:t>
            </a: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57150" y="315913"/>
            <a:ext cx="6503988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5" y="22860"/>
            <a:ext cx="850149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7150" y="9466263"/>
            <a:ext cx="6503988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64125" y="9572625"/>
            <a:ext cx="14398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FEFE593-C5CB-46D4-A23C-04193DE37860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1074738" y="9604375"/>
            <a:ext cx="4824412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eaLnBrk="0" hangingPunct="0"/>
            <a:r>
              <a:rPr lang="de-CH" sz="800" b="1">
                <a:solidFill>
                  <a:schemeClr val="bg2"/>
                </a:solidFill>
              </a:rPr>
              <a:t>© </a:t>
            </a:r>
            <a:r>
              <a:rPr lang="en-GB" sz="800" b="1">
                <a:solidFill>
                  <a:schemeClr val="bg2"/>
                </a:solidFill>
              </a:rPr>
              <a:t>SPOL</a:t>
            </a:r>
            <a:r>
              <a:rPr lang="en-GB" sz="800">
                <a:solidFill>
                  <a:schemeClr val="bg2"/>
                </a:solidFill>
              </a:rPr>
              <a:t> AG </a:t>
            </a:r>
            <a:r>
              <a:rPr lang="de-CH" sz="800">
                <a:solidFill>
                  <a:schemeClr val="bg2"/>
                </a:solidFill>
              </a:rPr>
              <a:t>| </a:t>
            </a:r>
            <a:r>
              <a:rPr lang="en-GB" sz="800">
                <a:solidFill>
                  <a:schemeClr val="bg2"/>
                </a:solidFill>
              </a:rPr>
              <a:t>www.spol.ch </a:t>
            </a:r>
          </a:p>
        </p:txBody>
      </p:sp>
      <p:sp>
        <p:nvSpPr>
          <p:cNvPr id="18" name="Fußzeilenplatzhalter 1"/>
          <p:cNvSpPr>
            <a:spLocks noGrp="1"/>
          </p:cNvSpPr>
          <p:nvPr>
            <p:ph type="ftr" sz="quarter" idx="2"/>
          </p:nvPr>
        </p:nvSpPr>
        <p:spPr>
          <a:xfrm>
            <a:off x="0" y="9324509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de-CH"/>
              <a:t>Name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236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57150" y="315913"/>
            <a:ext cx="6503988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22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18560" y="22860"/>
            <a:ext cx="291846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de-CH" dirty="0"/>
              <a:t>Partner für projektorientierte Strategieumsetzung</a:t>
            </a:r>
          </a:p>
        </p:txBody>
      </p:sp>
      <p:pic>
        <p:nvPicPr>
          <p:cNvPr id="23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5" y="22860"/>
            <a:ext cx="850149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57150" y="9466263"/>
            <a:ext cx="6503988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25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64125" y="9572625"/>
            <a:ext cx="14398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FEFE593-C5CB-46D4-A23C-04193DE37860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1074738" y="9604375"/>
            <a:ext cx="4824412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eaLnBrk="0" hangingPunct="0"/>
            <a:r>
              <a:rPr lang="de-CH" sz="800" b="1">
                <a:solidFill>
                  <a:schemeClr val="bg2"/>
                </a:solidFill>
              </a:rPr>
              <a:t>© </a:t>
            </a:r>
            <a:r>
              <a:rPr lang="en-GB" sz="800" b="1">
                <a:solidFill>
                  <a:schemeClr val="bg2"/>
                </a:solidFill>
              </a:rPr>
              <a:t>SPOL</a:t>
            </a:r>
            <a:r>
              <a:rPr lang="en-GB" sz="800">
                <a:solidFill>
                  <a:schemeClr val="bg2"/>
                </a:solidFill>
              </a:rPr>
              <a:t> AG </a:t>
            </a:r>
            <a:r>
              <a:rPr lang="de-CH" sz="800">
                <a:solidFill>
                  <a:schemeClr val="bg2"/>
                </a:solidFill>
              </a:rPr>
              <a:t>| </a:t>
            </a:r>
            <a:r>
              <a:rPr lang="en-GB" sz="800">
                <a:solidFill>
                  <a:schemeClr val="bg2"/>
                </a:solidFill>
              </a:rPr>
              <a:t>www.spol.ch </a:t>
            </a:r>
          </a:p>
        </p:txBody>
      </p:sp>
      <p:sp>
        <p:nvSpPr>
          <p:cNvPr id="27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324509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de-CH"/>
              <a:t>Name der Präsentation</a:t>
            </a:r>
            <a:endParaRPr lang="de-CH" dirty="0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20713" y="4894263"/>
            <a:ext cx="7858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925513">
              <a:defRPr>
                <a:solidFill>
                  <a:schemeClr val="tx1"/>
                </a:solidFill>
                <a:latin typeface="Arial" charset="0"/>
              </a:defRPr>
            </a:lvl1pPr>
            <a:lvl2pPr marL="461963" algn="l" defTabSz="925513">
              <a:defRPr>
                <a:solidFill>
                  <a:schemeClr val="tx1"/>
                </a:solidFill>
                <a:latin typeface="Arial" charset="0"/>
              </a:defRPr>
            </a:lvl2pPr>
            <a:lvl3pPr marL="925513" algn="l" defTabSz="925513">
              <a:defRPr>
                <a:solidFill>
                  <a:schemeClr val="tx1"/>
                </a:solidFill>
                <a:latin typeface="Arial" charset="0"/>
              </a:defRPr>
            </a:lvl3pPr>
            <a:lvl4pPr marL="1390650" algn="l" defTabSz="925513">
              <a:defRPr>
                <a:solidFill>
                  <a:schemeClr val="tx1"/>
                </a:solidFill>
                <a:latin typeface="Arial" charset="0"/>
              </a:defRPr>
            </a:lvl4pPr>
            <a:lvl5pPr marL="1852613" algn="l" defTabSz="925513">
              <a:defRPr>
                <a:solidFill>
                  <a:schemeClr val="tx1"/>
                </a:solidFill>
                <a:latin typeface="Arial" charset="0"/>
              </a:defRPr>
            </a:lvl5pPr>
            <a:lvl6pPr marL="2309813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7013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4213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413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CH" sz="1400" b="1" dirty="0"/>
              <a:t>Notizen:</a:t>
            </a: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gray">
          <a:xfrm flipV="1">
            <a:off x="620713" y="5902325"/>
            <a:ext cx="5616575" cy="4763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gray">
          <a:xfrm flipV="1">
            <a:off x="620713" y="5541963"/>
            <a:ext cx="5616575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gray">
          <a:xfrm flipV="1">
            <a:off x="620713" y="6261100"/>
            <a:ext cx="5616575" cy="3175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gray">
          <a:xfrm flipV="1">
            <a:off x="620713" y="6621463"/>
            <a:ext cx="5616575" cy="15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gray">
          <a:xfrm flipV="1">
            <a:off x="620713" y="6981825"/>
            <a:ext cx="5616575" cy="158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gray">
          <a:xfrm flipV="1">
            <a:off x="620713" y="7342188"/>
            <a:ext cx="5616575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gray">
          <a:xfrm flipV="1">
            <a:off x="620713" y="7702550"/>
            <a:ext cx="5616575" cy="63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gray">
          <a:xfrm>
            <a:off x="620713" y="8061325"/>
            <a:ext cx="5616575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gray">
          <a:xfrm flipV="1">
            <a:off x="620713" y="8421688"/>
            <a:ext cx="5616575" cy="3175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gray">
          <a:xfrm flipV="1">
            <a:off x="620713" y="8782050"/>
            <a:ext cx="5616575" cy="206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gray">
          <a:xfrm>
            <a:off x="620713" y="9142413"/>
            <a:ext cx="5616575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6112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5613400" cy="250825"/>
          </a:xfrm>
          <a:prstGeom prst="rect">
            <a:avLst/>
          </a:prstGeom>
          <a:ln/>
        </p:spPr>
        <p:txBody>
          <a:bodyPr/>
          <a:lstStyle/>
          <a:p>
            <a:r>
              <a:rPr lang="de-CH"/>
              <a:t>SPOL AG                                   Partner für Projekt- und Portfoliomanagement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572625"/>
            <a:ext cx="1844675" cy="249238"/>
          </a:xfrm>
          <a:prstGeom prst="rect">
            <a:avLst/>
          </a:prstGeom>
          <a:ln/>
        </p:spPr>
        <p:txBody>
          <a:bodyPr/>
          <a:lstStyle/>
          <a:p>
            <a:r>
              <a:rPr lang="de-CH"/>
              <a:t>Name der Präsentation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064125" y="9572625"/>
            <a:ext cx="1439863" cy="249238"/>
          </a:xfrm>
          <a:prstGeom prst="rect">
            <a:avLst/>
          </a:prstGeom>
          <a:ln/>
        </p:spPr>
        <p:txBody>
          <a:bodyPr/>
          <a:lstStyle/>
          <a:p>
            <a:fld id="{12288C54-15C5-4CB5-BCD7-0A3BCCC56721}" type="slidenum">
              <a:rPr lang="de-CH"/>
              <a:pPr/>
              <a:t>1</a:t>
            </a:fld>
            <a:endParaRPr lang="de-CH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50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5613400" cy="250825"/>
          </a:xfrm>
          <a:prstGeom prst="rect">
            <a:avLst/>
          </a:prstGeom>
          <a:ln/>
        </p:spPr>
        <p:txBody>
          <a:bodyPr/>
          <a:lstStyle/>
          <a:p>
            <a:r>
              <a:rPr lang="de-CH"/>
              <a:t>SPOL AG                                   Partner für Projekt- und Portfoliomanagement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572625"/>
            <a:ext cx="1844675" cy="249238"/>
          </a:xfrm>
          <a:prstGeom prst="rect">
            <a:avLst/>
          </a:prstGeom>
          <a:ln/>
        </p:spPr>
        <p:txBody>
          <a:bodyPr/>
          <a:lstStyle/>
          <a:p>
            <a:r>
              <a:rPr lang="de-CH"/>
              <a:t>Name der Präsentation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064125" y="9572625"/>
            <a:ext cx="1439863" cy="249238"/>
          </a:xfrm>
          <a:prstGeom prst="rect">
            <a:avLst/>
          </a:prstGeom>
          <a:ln/>
        </p:spPr>
        <p:txBody>
          <a:bodyPr/>
          <a:lstStyle/>
          <a:p>
            <a:fld id="{8A047FFC-47C4-468F-8EE6-5997D4B7DECC}" type="slidenum">
              <a:rPr lang="de-CH"/>
              <a:pPr/>
              <a:t>2</a:t>
            </a:fld>
            <a:endParaRPr lang="de-CH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38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5613400" cy="250825"/>
          </a:xfrm>
          <a:prstGeom prst="rect">
            <a:avLst/>
          </a:prstGeom>
          <a:ln/>
        </p:spPr>
        <p:txBody>
          <a:bodyPr/>
          <a:lstStyle/>
          <a:p>
            <a:r>
              <a:rPr lang="de-CH"/>
              <a:t>SPOL AG                                   Partner für Projekt- und Portfoliomanagement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572625"/>
            <a:ext cx="1844675" cy="249238"/>
          </a:xfrm>
          <a:prstGeom prst="rect">
            <a:avLst/>
          </a:prstGeom>
          <a:ln/>
        </p:spPr>
        <p:txBody>
          <a:bodyPr/>
          <a:lstStyle/>
          <a:p>
            <a:r>
              <a:rPr lang="de-CH"/>
              <a:t>Name der Präsentation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064125" y="9572625"/>
            <a:ext cx="1439863" cy="249238"/>
          </a:xfrm>
          <a:prstGeom prst="rect">
            <a:avLst/>
          </a:prstGeom>
          <a:ln/>
        </p:spPr>
        <p:txBody>
          <a:bodyPr/>
          <a:lstStyle/>
          <a:p>
            <a:fld id="{8A047FFC-47C4-468F-8EE6-5997D4B7DECC}" type="slidenum">
              <a:rPr lang="de-CH"/>
              <a:pPr/>
              <a:t>11</a:t>
            </a:fld>
            <a:endParaRPr lang="de-CH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84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5613400" cy="250825"/>
          </a:xfrm>
          <a:prstGeom prst="rect">
            <a:avLst/>
          </a:prstGeom>
          <a:ln/>
        </p:spPr>
        <p:txBody>
          <a:bodyPr/>
          <a:lstStyle/>
          <a:p>
            <a:r>
              <a:rPr lang="de-CH"/>
              <a:t>SPOL AG                                   Partner für Projekt- und Portfoliomanagement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572625"/>
            <a:ext cx="1844675" cy="249238"/>
          </a:xfrm>
          <a:prstGeom prst="rect">
            <a:avLst/>
          </a:prstGeom>
          <a:ln/>
        </p:spPr>
        <p:txBody>
          <a:bodyPr/>
          <a:lstStyle/>
          <a:p>
            <a:r>
              <a:rPr lang="de-CH"/>
              <a:t>Name der Präsentation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064125" y="9572625"/>
            <a:ext cx="1439863" cy="249238"/>
          </a:xfrm>
          <a:prstGeom prst="rect">
            <a:avLst/>
          </a:prstGeom>
          <a:ln/>
        </p:spPr>
        <p:txBody>
          <a:bodyPr/>
          <a:lstStyle/>
          <a:p>
            <a:fld id="{8A047FFC-47C4-468F-8EE6-5997D4B7DECC}" type="slidenum">
              <a:rPr lang="de-CH"/>
              <a:pPr/>
              <a:t>16</a:t>
            </a:fld>
            <a:endParaRPr lang="de-CH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79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29644-27C0-4655-9503-40E917BF2C41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B8A1B-A169-42ED-96E3-CF5B68CF2C7A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5613400" cy="250825"/>
          </a:xfrm>
          <a:prstGeom prst="rect">
            <a:avLst/>
          </a:prstGeom>
          <a:ln/>
        </p:spPr>
        <p:txBody>
          <a:bodyPr/>
          <a:lstStyle/>
          <a:p>
            <a:r>
              <a:rPr lang="de-CH"/>
              <a:t>SPOL AG                                   Partner für Projekt- und Portfoliomanagement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572625"/>
            <a:ext cx="1844675" cy="249238"/>
          </a:xfrm>
          <a:prstGeom prst="rect">
            <a:avLst/>
          </a:prstGeom>
          <a:ln/>
        </p:spPr>
        <p:txBody>
          <a:bodyPr/>
          <a:lstStyle/>
          <a:p>
            <a:r>
              <a:rPr lang="de-CH"/>
              <a:t>Name der Präsentation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064125" y="9572625"/>
            <a:ext cx="1439863" cy="249238"/>
          </a:xfrm>
          <a:prstGeom prst="rect">
            <a:avLst/>
          </a:prstGeom>
          <a:ln/>
        </p:spPr>
        <p:txBody>
          <a:bodyPr/>
          <a:lstStyle/>
          <a:p>
            <a:fld id="{8A047FFC-47C4-468F-8EE6-5997D4B7DECC}" type="slidenum">
              <a:rPr lang="de-CH"/>
              <a:pPr/>
              <a:t>20</a:t>
            </a:fld>
            <a:endParaRPr lang="de-CH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2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l.ch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1" name="Picture 35" descr="titel_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850"/>
            <a:ext cx="122428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011767" y="2130426"/>
            <a:ext cx="9649884" cy="995363"/>
          </a:xfrm>
        </p:spPr>
        <p:txBody>
          <a:bodyPr lIns="0" tIns="45720" bIns="45720" anchor="t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9226" name="Picture 10" descr="http://www.spol.ch&#10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05" y="6340476"/>
            <a:ext cx="14097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10949517" y="1303338"/>
            <a:ext cx="0" cy="20002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600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H="1">
            <a:off x="0" y="3303588"/>
            <a:ext cx="1094951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600"/>
          </a:p>
        </p:txBody>
      </p:sp>
      <p:sp>
        <p:nvSpPr>
          <p:cNvPr id="9250" name="Rectangle 34"/>
          <p:cNvSpPr>
            <a:spLocks noGrp="1" noChangeAspect="1" noChangeArrowheads="1"/>
          </p:cNvSpPr>
          <p:nvPr>
            <p:ph type="subTitle" sz="quarter" idx="1"/>
          </p:nvPr>
        </p:nvSpPr>
        <p:spPr>
          <a:xfrm>
            <a:off x="1030818" y="3686175"/>
            <a:ext cx="9630833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46800" rIns="90000" bIns="46800"/>
          <a:lstStyle>
            <a:lvl1pPr>
              <a:spcAft>
                <a:spcPct val="1000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Master-Untertitelformat bearbeiten</a:t>
            </a:r>
            <a:endParaRPr lang="de-CH" noProof="0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7509444" y="3333821"/>
            <a:ext cx="3427271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54000" rIns="54000">
            <a:spAutoFit/>
          </a:bodyPr>
          <a:lstStyle/>
          <a:p>
            <a:pPr algn="l"/>
            <a:r>
              <a:rPr lang="de-CH" sz="1200" dirty="0">
                <a:solidFill>
                  <a:schemeClr val="bg1"/>
                </a:solidFill>
              </a:rPr>
              <a:t>Partner für projektorientierte Strategieumsetzung</a:t>
            </a:r>
          </a:p>
          <a:p>
            <a:pPr algn="l"/>
            <a:endParaRPr lang="de-CH" sz="1200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AF2295-3267-4308-8FD8-9B6C332920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65" y="485422"/>
            <a:ext cx="2602389" cy="80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 noChangeAspect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57666-1BDC-4CDD-B802-C5FF3B6A1FA7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SPOL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49899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 noChangeAspect="1"/>
          </p:cNvSpPr>
          <p:nvPr>
            <p:ph type="title" orient="vert"/>
          </p:nvPr>
        </p:nvSpPr>
        <p:spPr>
          <a:xfrm>
            <a:off x="9144000" y="1607127"/>
            <a:ext cx="3048000" cy="423963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 noChangeAspect="1"/>
          </p:cNvSpPr>
          <p:nvPr>
            <p:ph type="body" orient="vert" idx="1"/>
          </p:nvPr>
        </p:nvSpPr>
        <p:spPr>
          <a:xfrm>
            <a:off x="0" y="1607127"/>
            <a:ext cx="8940800" cy="42396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A96FF8-B686-4695-AB77-33E58C582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SPOL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56297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78094" y="255797"/>
            <a:ext cx="9006416" cy="1144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 noChangeAspect="1"/>
          </p:cNvSpPr>
          <p:nvPr>
            <p:ph idx="1"/>
          </p:nvPr>
        </p:nvSpPr>
        <p:spPr>
          <a:xfrm>
            <a:off x="0" y="1612692"/>
            <a:ext cx="12192000" cy="42513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oliennummernplatzhalter 3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05052"/>
                </a:solidFill>
              </a:defRPr>
            </a:lvl1pPr>
          </a:lstStyle>
          <a:p>
            <a:fld id="{E82DAEBF-6651-4AF4-ACD7-D8A8A516925D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SPOL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520313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963084" y="2910616"/>
            <a:ext cx="103632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 noChangeAspect="1"/>
          </p:cNvSpPr>
          <p:nvPr>
            <p:ph type="body" idx="1"/>
          </p:nvPr>
        </p:nvSpPr>
        <p:spPr>
          <a:xfrm>
            <a:off x="969817" y="4277094"/>
            <a:ext cx="10363200" cy="1500187"/>
          </a:xfrm>
        </p:spPr>
        <p:txBody>
          <a:bodyPr lIns="90000" tIns="108000" rIns="90000" bIns="0"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83C839-0251-4542-BFCC-EE6B1DB5AA8C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SPOL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884712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7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orient="horz" pos="2772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78094" y="273050"/>
            <a:ext cx="9006416" cy="1144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 noChangeAspect="1"/>
          </p:cNvSpPr>
          <p:nvPr>
            <p:ph sz="half" idx="1"/>
          </p:nvPr>
        </p:nvSpPr>
        <p:spPr>
          <a:xfrm>
            <a:off x="0" y="1595439"/>
            <a:ext cx="5994400" cy="42513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6197600" y="1595439"/>
            <a:ext cx="5994400" cy="42513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Foliennummernplatzhalter 4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B6EBEB-809D-4532-A53A-074BBDC83D1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Fußzeilenplatzhalter 5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SPOL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71366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71583" y="274638"/>
            <a:ext cx="10972800" cy="1143000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 noChangeAspect="1"/>
          </p:cNvSpPr>
          <p:nvPr>
            <p:ph type="body" idx="1"/>
          </p:nvPr>
        </p:nvSpPr>
        <p:spPr>
          <a:xfrm>
            <a:off x="462953" y="1535113"/>
            <a:ext cx="5616000" cy="639762"/>
          </a:xfrm>
        </p:spPr>
        <p:txBody>
          <a:bodyPr wrap="square"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71583" y="2174875"/>
            <a:ext cx="5616000" cy="3951288"/>
          </a:xfrm>
        </p:spPr>
        <p:txBody>
          <a:bodyPr wrap="square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3"/>
          </p:nvPr>
        </p:nvSpPr>
        <p:spPr>
          <a:xfrm>
            <a:off x="6193367" y="1535113"/>
            <a:ext cx="5616000" cy="639762"/>
          </a:xfrm>
        </p:spPr>
        <p:txBody>
          <a:bodyPr wrap="square"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 noChangeAspect="1"/>
          </p:cNvSpPr>
          <p:nvPr>
            <p:ph sz="quarter" idx="4"/>
          </p:nvPr>
        </p:nvSpPr>
        <p:spPr>
          <a:xfrm>
            <a:off x="6193367" y="2174875"/>
            <a:ext cx="5616000" cy="3951288"/>
          </a:xfrm>
        </p:spPr>
        <p:txBody>
          <a:bodyPr wrap="square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Foliennummernplatzhalter 6"/>
          <p:cNvSpPr>
            <a:spLocks noGrp="1" noChangeAspect="1"/>
          </p:cNvSpPr>
          <p:nvPr>
            <p:ph type="sldNum" sz="quarter" idx="10"/>
          </p:nvPr>
        </p:nvSpPr>
        <p:spPr/>
        <p:txBody>
          <a:bodyPr wrap="square"/>
          <a:lstStyle>
            <a:lvl1pPr>
              <a:defRPr/>
            </a:lvl1pPr>
          </a:lstStyle>
          <a:p>
            <a:fld id="{B29D8392-4701-4D07-8150-E854DE047C86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8" name="Fußzeilenplatzhalter 7"/>
          <p:cNvSpPr>
            <a:spLocks noGrp="1" noChangeAspect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de-CH"/>
              <a:t>SPOL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33354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78092" y="273050"/>
            <a:ext cx="9006416" cy="1144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oliennummernplatzhalter 2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C"/>
                </a:solidFill>
              </a:defRPr>
            </a:lvl1pPr>
          </a:lstStyle>
          <a:p>
            <a:fld id="{CE868B0C-1D33-46FF-82B8-A5A6266E80F3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ußzeilenplatzhalter 3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SPOL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04476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55431E-C0ED-4ABC-BBFC-CE6B280EF21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3" name="Fußzeilenplatzhalter 2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SPOL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50656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88834" y="273050"/>
            <a:ext cx="414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 noChangeAspect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lIns="18000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488837" y="1435101"/>
            <a:ext cx="4140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146CD1-02CE-45A5-AC82-2322135B766E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Fußzeilenplatzhalter 5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SPOL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99389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39837C-13E4-4186-BA00-0BBD4E8A90FA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Fußzeilenplatzhalter 5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SPOL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53897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9"/>
          <p:cNvSpPr>
            <a:spLocks noChangeAspect="1" noChangeArrowheads="1"/>
          </p:cNvSpPr>
          <p:nvPr userDrawn="1"/>
        </p:nvSpPr>
        <p:spPr bwMode="auto">
          <a:xfrm>
            <a:off x="3117752" y="6521618"/>
            <a:ext cx="6432549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/>
          <a:lstStyle/>
          <a:p>
            <a:pPr eaLnBrk="0" hangingPunct="0">
              <a:defRPr/>
            </a:pPr>
            <a:r>
              <a:rPr lang="de-CH" sz="800" b="1" dirty="0">
                <a:solidFill>
                  <a:schemeClr val="folHlink"/>
                </a:solidFill>
              </a:rPr>
              <a:t>© </a:t>
            </a:r>
            <a:r>
              <a:rPr lang="en-GB" sz="800" b="1" dirty="0">
                <a:solidFill>
                  <a:schemeClr val="folHlink"/>
                </a:solidFill>
              </a:rPr>
              <a:t>SPOL</a:t>
            </a:r>
            <a:r>
              <a:rPr lang="en-GB" sz="800" dirty="0">
                <a:solidFill>
                  <a:schemeClr val="folHlink"/>
                </a:solidFill>
              </a:rPr>
              <a:t> AG </a:t>
            </a:r>
            <a:r>
              <a:rPr lang="de-CH" sz="800" dirty="0">
                <a:solidFill>
                  <a:schemeClr val="folHlink"/>
                </a:solidFill>
              </a:rPr>
              <a:t>| Partner für projektorientierte</a:t>
            </a:r>
            <a:r>
              <a:rPr lang="de-CH" sz="800" baseline="0" dirty="0">
                <a:solidFill>
                  <a:schemeClr val="folHlink"/>
                </a:solidFill>
              </a:rPr>
              <a:t> Strategieumsetzung</a:t>
            </a:r>
            <a:r>
              <a:rPr lang="de-CH" sz="800" dirty="0">
                <a:solidFill>
                  <a:schemeClr val="folHlink"/>
                </a:solidFill>
              </a:rPr>
              <a:t> |</a:t>
            </a:r>
            <a:r>
              <a:rPr lang="en-GB" sz="800" dirty="0">
                <a:solidFill>
                  <a:schemeClr val="folHlink"/>
                </a:solidFill>
              </a:rPr>
              <a:t> www.spol.ch </a:t>
            </a:r>
          </a:p>
        </p:txBody>
      </p:sp>
      <p:sp>
        <p:nvSpPr>
          <p:cNvPr id="4142" name="Rectangle 46"/>
          <p:cNvSpPr>
            <a:spLocks noChangeAspect="1" noChangeArrowheads="1"/>
          </p:cNvSpPr>
          <p:nvPr/>
        </p:nvSpPr>
        <p:spPr bwMode="auto">
          <a:xfrm>
            <a:off x="0" y="1597026"/>
            <a:ext cx="12192000" cy="4251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/>
          <a:lstStyle/>
          <a:p>
            <a:pPr algn="l">
              <a:defRPr/>
            </a:pPr>
            <a:endParaRPr lang="de-CH" sz="1800"/>
          </a:p>
        </p:txBody>
      </p:sp>
      <p:sp>
        <p:nvSpPr>
          <p:cNvPr id="4099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0" y="1595439"/>
            <a:ext cx="121920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00" tIns="360000" rIns="57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Textmarke</a:t>
            </a:r>
          </a:p>
          <a:p>
            <a:pPr lvl="1"/>
            <a:r>
              <a:rPr lang="de-CH"/>
              <a:t>Zweite Stufe</a:t>
            </a:r>
          </a:p>
          <a:p>
            <a:pPr lvl="2"/>
            <a:r>
              <a:rPr lang="de-CH"/>
              <a:t>Dritte Stufe</a:t>
            </a:r>
          </a:p>
          <a:p>
            <a:pPr lvl="3"/>
            <a:r>
              <a:rPr lang="de-CH"/>
              <a:t>Vierte Stufe</a:t>
            </a:r>
          </a:p>
          <a:p>
            <a:pPr lvl="4"/>
            <a:r>
              <a:rPr lang="de-CH"/>
              <a:t>Fünfte Stufe</a:t>
            </a:r>
          </a:p>
          <a:p>
            <a:pPr lvl="3"/>
            <a:endParaRPr lang="de-CH"/>
          </a:p>
        </p:txBody>
      </p:sp>
      <p:sp>
        <p:nvSpPr>
          <p:cNvPr id="4113" name="Rectangle 17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444500" y="6588126"/>
            <a:ext cx="43391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600">
                <a:solidFill>
                  <a:schemeClr val="folHlink"/>
                </a:solidFill>
              </a:defRPr>
            </a:lvl1pPr>
          </a:lstStyle>
          <a:p>
            <a:fld id="{4AA4C39C-E8EF-42A8-9A6F-3DEC040B1F05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4115" name="Rectangle 19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444501" y="6664424"/>
            <a:ext cx="4011084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600">
                <a:solidFill>
                  <a:schemeClr val="folHlink"/>
                </a:solidFill>
              </a:defRPr>
            </a:lvl1pPr>
          </a:lstStyle>
          <a:p>
            <a:r>
              <a:rPr lang="de-CH"/>
              <a:t>SPOL Präsentation</a:t>
            </a:r>
          </a:p>
        </p:txBody>
      </p:sp>
      <p:sp>
        <p:nvSpPr>
          <p:cNvPr id="4117" name="Text Box 21"/>
          <p:cNvSpPr txBox="1">
            <a:spLocks noChangeAspect="1" noChangeArrowheads="1"/>
          </p:cNvSpPr>
          <p:nvPr/>
        </p:nvSpPr>
        <p:spPr bwMode="auto">
          <a:xfrm>
            <a:off x="38101" y="6737351"/>
            <a:ext cx="2667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/>
          <a:lstStyle/>
          <a:p>
            <a:pPr algn="l" eaLnBrk="0" hangingPunct="0">
              <a:spcBef>
                <a:spcPct val="50000"/>
              </a:spcBef>
            </a:pPr>
            <a:r>
              <a:rPr lang="de-CH" sz="600" dirty="0">
                <a:solidFill>
                  <a:schemeClr val="folHlink"/>
                </a:solidFill>
              </a:rPr>
              <a:t>Datei:</a:t>
            </a:r>
            <a:endParaRPr lang="de-DE" sz="600" dirty="0">
              <a:solidFill>
                <a:schemeClr val="folHlink"/>
              </a:solidFill>
            </a:endParaRPr>
          </a:p>
        </p:txBody>
      </p:sp>
      <p:sp>
        <p:nvSpPr>
          <p:cNvPr id="4118" name="Text Box 22"/>
          <p:cNvSpPr txBox="1">
            <a:spLocks noChangeAspect="1" noChangeArrowheads="1"/>
          </p:cNvSpPr>
          <p:nvPr/>
        </p:nvSpPr>
        <p:spPr bwMode="auto">
          <a:xfrm>
            <a:off x="38101" y="6604001"/>
            <a:ext cx="260351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/>
          <a:lstStyle/>
          <a:p>
            <a:pPr algn="l" eaLnBrk="0" hangingPunct="0">
              <a:spcBef>
                <a:spcPct val="50000"/>
              </a:spcBef>
            </a:pPr>
            <a:r>
              <a:rPr lang="de-CH" sz="600">
                <a:solidFill>
                  <a:schemeClr val="folHlink"/>
                </a:solidFill>
              </a:rPr>
              <a:t>Seite:</a:t>
            </a:r>
            <a:endParaRPr lang="de-DE" sz="600">
              <a:solidFill>
                <a:schemeClr val="folHlink"/>
              </a:solidFill>
            </a:endParaRPr>
          </a:p>
        </p:txBody>
      </p:sp>
      <p:sp>
        <p:nvSpPr>
          <p:cNvPr id="4132" name="Rectangle 3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86718" y="273050"/>
            <a:ext cx="9006416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CDBA4C-8F64-48E3-AD2F-6BA86507CE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33" y="623888"/>
            <a:ext cx="1524000" cy="469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defTabSz="200025" rtl="0" eaLnBrk="1" fontAlgn="base" hangingPunct="1">
        <a:spcBef>
          <a:spcPct val="0"/>
        </a:spcBef>
        <a:spcAft>
          <a:spcPct val="1500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84163" algn="l" defTabSz="200025" rtl="0" eaLnBrk="1" fontAlgn="base" hangingPunct="1">
        <a:spcBef>
          <a:spcPct val="0"/>
        </a:spcBef>
        <a:spcAft>
          <a:spcPct val="15000"/>
        </a:spcAft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2pPr>
      <a:lvl3pPr marL="806450" indent="-252413" algn="l" defTabSz="200025" rtl="0" eaLnBrk="1" fontAlgn="base" hangingPunct="1">
        <a:spcBef>
          <a:spcPct val="0"/>
        </a:spcBef>
        <a:spcAft>
          <a:spcPts val="300"/>
        </a:spcAft>
        <a:buFont typeface="Arial" charset="0"/>
        <a:buBlip>
          <a:blip r:embed="rId14"/>
        </a:buBlip>
        <a:defRPr sz="1600">
          <a:solidFill>
            <a:schemeClr val="tx1"/>
          </a:solidFill>
          <a:latin typeface="+mn-lt"/>
        </a:defRPr>
      </a:lvl3pPr>
      <a:lvl4pPr marL="1157288" indent="-171450" algn="l" defTabSz="200025" rtl="0" eaLnBrk="1" fontAlgn="base" hangingPunct="1">
        <a:spcBef>
          <a:spcPct val="0"/>
        </a:spcBef>
        <a:spcAft>
          <a:spcPts val="30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4pPr>
      <a:lvl5pPr marL="1524000" indent="-187325" algn="l" defTabSz="200025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5pPr>
      <a:lvl6pPr marL="1981200" indent="-187325" algn="l" defTabSz="200025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6pPr>
      <a:lvl7pPr marL="2438400" indent="-187325" algn="l" defTabSz="200025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7pPr>
      <a:lvl8pPr marL="2895600" indent="-187325" algn="l" defTabSz="200025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8pPr>
      <a:lvl9pPr marL="3352800" indent="-187325" algn="l" defTabSz="200025" rtl="0" eaLnBrk="1" fontAlgn="base" hangingPunct="1">
        <a:spcBef>
          <a:spcPct val="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68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Wichtige Projektfolien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936371" y="3324369"/>
            <a:ext cx="20874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CH" sz="1000" dirty="0">
                <a:solidFill>
                  <a:schemeClr val="accent2"/>
                </a:solidFill>
              </a:rPr>
              <a:t>Vorname Name, Vname@spol.ch</a:t>
            </a:r>
          </a:p>
        </p:txBody>
      </p:sp>
      <p:sp>
        <p:nvSpPr>
          <p:cNvPr id="187400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0B28B-15F2-476E-96B9-559ACC05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Risikoanalyse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74F545-589A-4FBB-8761-D5FE3B432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DAEBF-6651-4AF4-ACD7-D8A8A516925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9A1EC-5D57-43F4-89BE-DE66C445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D1B453E-69BC-4558-82B7-19E172BCD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2024"/>
              </p:ext>
            </p:extLst>
          </p:nvPr>
        </p:nvGraphicFramePr>
        <p:xfrm>
          <a:off x="478094" y="1658276"/>
          <a:ext cx="10859464" cy="3670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8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Phase / Prozess</a:t>
                      </a:r>
                      <a:b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</a:b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Rahmenbedingung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00" marR="3600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Risiko-</a:t>
                      </a:r>
                      <a:b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</a:b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beschreibung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b="1" kern="1200" baseline="0" dirty="0">
                          <a:solidFill>
                            <a:srgbClr val="FFFFFF"/>
                          </a:solidFill>
                        </a:rPr>
                        <a:t>Risikoklasse</a:t>
                      </a:r>
                      <a:br>
                        <a:rPr lang="de-DE" sz="1200" b="1" kern="1200" baseline="0" dirty="0">
                          <a:solidFill>
                            <a:srgbClr val="FFFFFF"/>
                          </a:solidFill>
                        </a:rPr>
                      </a:br>
                      <a:r>
                        <a:rPr lang="de-DE" sz="1200" b="1" kern="1200" baseline="0" dirty="0">
                          <a:solidFill>
                            <a:srgbClr val="FFFFFF"/>
                          </a:solidFill>
                        </a:rPr>
                        <a:t>(Bewertung 1-5)</a:t>
                      </a:r>
                      <a:endParaRPr lang="de-DE" sz="1200" b="1" kern="1200" baseline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b="1" kern="1200" baseline="0" dirty="0" err="1">
                          <a:solidFill>
                            <a:srgbClr val="000000"/>
                          </a:solidFill>
                        </a:rPr>
                        <a:t>Gegenmassnahmen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Verantwortlicher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Zeitraum</a:t>
                      </a:r>
                      <a:b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</a:b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Datum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900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9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900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9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900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9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</a:p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900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9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</a:p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</a:p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900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9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</a:p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900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9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9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9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0000" marR="36000" marT="10800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34DF66E-A0B2-48F6-904A-99DE49BEE955}"/>
              </a:ext>
            </a:extLst>
          </p:cNvPr>
          <p:cNvGrpSpPr/>
          <p:nvPr/>
        </p:nvGrpSpPr>
        <p:grpSpPr>
          <a:xfrm>
            <a:off x="5001828" y="2258104"/>
            <a:ext cx="1168892" cy="2964298"/>
            <a:chOff x="3446144" y="2155158"/>
            <a:chExt cx="1168892" cy="2964298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B5AFF67-C283-4E00-B0BE-6F3B4DA090FC}"/>
                </a:ext>
              </a:extLst>
            </p:cNvPr>
            <p:cNvSpPr/>
            <p:nvPr/>
          </p:nvSpPr>
          <p:spPr bwMode="gray">
            <a:xfrm>
              <a:off x="3446144" y="2155158"/>
              <a:ext cx="1168892" cy="603375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200" noProof="1">
                  <a:solidFill>
                    <a:prstClr val="white"/>
                  </a:solidFill>
                  <a:latin typeface="Calibri"/>
                </a:rPr>
                <a:t>5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36926B4-958C-4994-98F7-825D514ADC7C}"/>
                </a:ext>
              </a:extLst>
            </p:cNvPr>
            <p:cNvSpPr/>
            <p:nvPr/>
          </p:nvSpPr>
          <p:spPr bwMode="gray">
            <a:xfrm>
              <a:off x="3446144" y="3734079"/>
              <a:ext cx="1168892" cy="603375"/>
            </a:xfrm>
            <a:prstGeom prst="rect">
              <a:avLst/>
            </a:prstGeom>
            <a:solidFill>
              <a:srgbClr val="FFC819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200" noProof="1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5DB6079-629F-45B1-AC94-60F0B09C585C}"/>
                </a:ext>
              </a:extLst>
            </p:cNvPr>
            <p:cNvSpPr/>
            <p:nvPr/>
          </p:nvSpPr>
          <p:spPr bwMode="gray">
            <a:xfrm>
              <a:off x="3446144" y="4516081"/>
              <a:ext cx="1168892" cy="603375"/>
            </a:xfrm>
            <a:prstGeom prst="rect">
              <a:avLst/>
            </a:prstGeom>
            <a:solidFill>
              <a:srgbClr val="70AC2E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200" noProof="1">
                  <a:solidFill>
                    <a:srgbClr val="FFFFFF"/>
                  </a:solidFill>
                  <a:latin typeface="Calibri"/>
                </a:rPr>
                <a:t>1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E04C506-93DF-4404-BF34-A632BE9A3669}"/>
                </a:ext>
              </a:extLst>
            </p:cNvPr>
            <p:cNvSpPr/>
            <p:nvPr/>
          </p:nvSpPr>
          <p:spPr bwMode="gray">
            <a:xfrm>
              <a:off x="3446144" y="2948929"/>
              <a:ext cx="1168892" cy="603375"/>
            </a:xfrm>
            <a:prstGeom prst="rect">
              <a:avLst/>
            </a:prstGeom>
            <a:solidFill>
              <a:srgbClr val="F55F0B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3200" noProof="1">
                  <a:solidFill>
                    <a:prstClr val="white"/>
                  </a:solidFill>
                  <a:latin typeface="Calibri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78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A3D503BE-D5A4-4451-A7B8-7D0CE2AE2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4911" r="7797" b="3016"/>
          <a:stretch/>
        </p:blipFill>
        <p:spPr bwMode="auto">
          <a:xfrm>
            <a:off x="0" y="1302777"/>
            <a:ext cx="12192000" cy="55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BE7B6-09C7-48CE-ABDF-0822E08B1A97}" type="slidenum">
              <a:rPr lang="en-GB"/>
              <a:pPr/>
              <a:t>11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  <a:endParaRPr lang="de-CH" dirty="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5490436-CAFD-4F77-AC88-06DF08FF90A3}"/>
              </a:ext>
            </a:extLst>
          </p:cNvPr>
          <p:cNvSpPr/>
          <p:nvPr/>
        </p:nvSpPr>
        <p:spPr bwMode="gray">
          <a:xfrm>
            <a:off x="940864" y="1638776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Projektstart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DF9F002-82F8-4B75-B436-D33BB8970F72}"/>
              </a:ext>
            </a:extLst>
          </p:cNvPr>
          <p:cNvSpPr/>
          <p:nvPr/>
        </p:nvSpPr>
        <p:spPr bwMode="gray">
          <a:xfrm>
            <a:off x="580865" y="1638776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9DEAC6-415F-457C-9851-ACB541D51A53}"/>
              </a:ext>
            </a:extLst>
          </p:cNvPr>
          <p:cNvSpPr/>
          <p:nvPr/>
        </p:nvSpPr>
        <p:spPr bwMode="gray">
          <a:xfrm>
            <a:off x="940864" y="2476084"/>
            <a:ext cx="6767951" cy="720000"/>
          </a:xfrm>
          <a:prstGeom prst="rect">
            <a:avLst/>
          </a:prstGeom>
          <a:solidFill>
            <a:schemeClr val="tx2">
              <a:lumMod val="75000"/>
              <a:lumOff val="25000"/>
              <a:alpha val="67000"/>
            </a:schemeClr>
          </a:solidFill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</a:t>
            </a:r>
            <a:r>
              <a:rPr lang="de-CH" sz="2400" b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rojektplanung</a:t>
            </a:r>
            <a:endParaRPr lang="de-CH" sz="2400" b="1" dirty="0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AB78FE-46BA-433B-94A2-053B71050DEC}"/>
              </a:ext>
            </a:extLst>
          </p:cNvPr>
          <p:cNvSpPr/>
          <p:nvPr/>
        </p:nvSpPr>
        <p:spPr bwMode="gray">
          <a:xfrm>
            <a:off x="580865" y="2486968"/>
            <a:ext cx="360000" cy="72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de-DE" sz="28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8BFDBD1-6AC7-4712-9C2E-BDC15EE584AC}"/>
              </a:ext>
            </a:extLst>
          </p:cNvPr>
          <p:cNvSpPr/>
          <p:nvPr/>
        </p:nvSpPr>
        <p:spPr bwMode="gray">
          <a:xfrm>
            <a:off x="940864" y="3335163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CH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Projektsteuerung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A7181B8-10D0-4ADB-8CF6-E4E0854DF006}"/>
              </a:ext>
            </a:extLst>
          </p:cNvPr>
          <p:cNvSpPr/>
          <p:nvPr/>
        </p:nvSpPr>
        <p:spPr bwMode="gray">
          <a:xfrm>
            <a:off x="580865" y="3335163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A3DD61F-DEE2-47D8-B9A7-E8776B840BE8}"/>
              </a:ext>
            </a:extLst>
          </p:cNvPr>
          <p:cNvSpPr/>
          <p:nvPr/>
        </p:nvSpPr>
        <p:spPr bwMode="gray">
          <a:xfrm>
            <a:off x="940864" y="4161585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Projektabschluss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380ADD9-AF32-4BD3-ABBD-6468704352E1}"/>
              </a:ext>
            </a:extLst>
          </p:cNvPr>
          <p:cNvSpPr/>
          <p:nvPr/>
        </p:nvSpPr>
        <p:spPr bwMode="gray">
          <a:xfrm>
            <a:off x="580865" y="4161585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96C98BA-EFA1-4362-B542-C3EEF40AB142}"/>
              </a:ext>
            </a:extLst>
          </p:cNvPr>
          <p:cNvSpPr/>
          <p:nvPr/>
        </p:nvSpPr>
        <p:spPr bwMode="gray">
          <a:xfrm>
            <a:off x="940342" y="4973593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Diverses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8A5B52F-1E87-4916-A73A-E3A0D574176E}"/>
              </a:ext>
            </a:extLst>
          </p:cNvPr>
          <p:cNvSpPr/>
          <p:nvPr/>
        </p:nvSpPr>
        <p:spPr bwMode="gray">
          <a:xfrm>
            <a:off x="578166" y="4959642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</a:t>
            </a:r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BE8B35D0-EB11-4F8D-AF29-ABFA5CF223BB}"/>
              </a:ext>
            </a:extLst>
          </p:cNvPr>
          <p:cNvSpPr txBox="1">
            <a:spLocks/>
          </p:cNvSpPr>
          <p:nvPr/>
        </p:nvSpPr>
        <p:spPr>
          <a:xfrm>
            <a:off x="1781173" y="6561805"/>
            <a:ext cx="325438" cy="106363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CE868B0C-1D33-46FF-82B8-A5A6266E80F3}" type="slidenum">
              <a:rPr lang="en-GB" sz="600">
                <a:solidFill>
                  <a:srgbClr val="4B4B4D"/>
                </a:solidFill>
              </a:rPr>
              <a:pPr algn="l"/>
              <a:t>11</a:t>
            </a:fld>
            <a:endParaRPr lang="en-GB" sz="600" dirty="0">
              <a:solidFill>
                <a:srgbClr val="4B4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0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D2F0E-55CF-4B62-AB58-C15D8208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 (Übersicht 24 Monate)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9F5477-D92E-4C21-9D32-6D92190EB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DAEBF-6651-4AF4-ACD7-D8A8A516925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CBD5D0-E5DC-441B-8827-34292AD9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aphicFrame>
        <p:nvGraphicFramePr>
          <p:cNvPr id="6" name="Group 169">
            <a:extLst>
              <a:ext uri="{FF2B5EF4-FFF2-40B4-BE49-F238E27FC236}">
                <a16:creationId xmlns:a16="http://schemas.microsoft.com/office/drawing/2014/main" id="{A7AA1C5C-8BA3-4F56-B2ED-A0EAB6C3C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4741"/>
              </p:ext>
            </p:extLst>
          </p:nvPr>
        </p:nvGraphicFramePr>
        <p:xfrm>
          <a:off x="478094" y="1602608"/>
          <a:ext cx="11197169" cy="4246560"/>
        </p:xfrm>
        <a:graphic>
          <a:graphicData uri="http://schemas.openxmlformats.org/drawingml/2006/table">
            <a:tbl>
              <a:tblPr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76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969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Massnahmen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  <a:tileRect/>
                    </a:gra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2021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2022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8080">
                            <a:gamma/>
                            <a:tint val="64706"/>
                            <a:invGamma/>
                          </a:srgbClr>
                        </a:gs>
                        <a:gs pos="100000">
                          <a:srgbClr val="80808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Tasks</a:t>
                      </a:r>
                      <a:endParaRPr kumimoji="0" lang="de-DE" sz="14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J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F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J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J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J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F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J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J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endParaRPr kumimoji="0" lang="de-DE" sz="1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DDDD"/>
                        </a:gs>
                        <a:gs pos="100000">
                          <a:srgbClr val="FFFFFF"/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u="none" strike="noStrike" cap="none" normalizeH="0" baseline="0" noProof="1">
                          <a:ln>
                            <a:noFill/>
                          </a:ln>
                          <a:effectLst/>
                        </a:rPr>
                        <a:t>Hausmesse A</a:t>
                      </a:r>
                      <a:endParaRPr kumimoji="0" lang="de-DE" sz="1400" b="1" i="0" u="none" strike="noStrike" cap="none" normalizeH="0" baseline="0" noProof="1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u="none" strike="noStrike" cap="none" normalizeH="0" baseline="0" noProof="1">
                          <a:ln>
                            <a:noFill/>
                          </a:ln>
                          <a:effectLst/>
                        </a:rPr>
                        <a:t>Messe B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u="none" strike="noStrike" cap="none" normalizeH="0" baseline="0" noProof="1">
                          <a:ln>
                            <a:noFill/>
                          </a:ln>
                          <a:effectLst/>
                        </a:rPr>
                        <a:t>Workshop X</a:t>
                      </a:r>
                      <a:endParaRPr kumimoji="0" lang="de-DE" sz="1400" b="1" i="0" u="none" strike="noStrike" cap="none" normalizeH="0" baseline="0" noProof="1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u="none" strike="noStrike" cap="none" normalizeH="0" baseline="0" noProof="1">
                          <a:ln>
                            <a:noFill/>
                          </a:ln>
                          <a:effectLst/>
                        </a:rPr>
                        <a:t>Workshop Y</a:t>
                      </a:r>
                      <a:endParaRPr kumimoji="0" lang="de-DE" sz="1400" b="1" i="0" u="none" strike="noStrike" cap="none" normalizeH="0" baseline="0" noProof="1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16D9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u="none" strike="noStrike" cap="none" normalizeH="0" baseline="0" noProof="1">
                          <a:ln>
                            <a:noFill/>
                          </a:ln>
                          <a:effectLst/>
                        </a:rPr>
                        <a:t>Kundenzufriedenheitsbefragung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u="none" strike="noStrike" cap="none" normalizeH="0" baseline="0" noProof="1">
                          <a:ln>
                            <a:noFill/>
                          </a:ln>
                          <a:effectLst/>
                        </a:rPr>
                        <a:t>Jahresabschlussgespräch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u="none" strike="noStrike" cap="none" normalizeH="0" baseline="0" noProof="1">
                          <a:ln>
                            <a:noFill/>
                          </a:ln>
                          <a:effectLst/>
                        </a:rPr>
                        <a:t>Hausmesse C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…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880">
                <a:tc gridSpan="2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1" i="0" u="none" strike="noStrike" cap="none" normalizeH="0" baseline="0" noProof="1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u="none" strike="noStrike" cap="none" normalizeH="0" baseline="0" noProof="1">
                          <a:ln>
                            <a:noFill/>
                          </a:ln>
                          <a:effectLst/>
                        </a:rPr>
                        <a:t>Meilensteine</a:t>
                      </a:r>
                      <a:endParaRPr kumimoji="0" lang="de-DE" sz="1400" b="1" i="0" u="none" strike="noStrike" cap="none" normalizeH="0" baseline="0" noProof="1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85828D8-1502-42BE-8545-43DA5A10ECF4}"/>
              </a:ext>
            </a:extLst>
          </p:cNvPr>
          <p:cNvGrpSpPr/>
          <p:nvPr/>
        </p:nvGrpSpPr>
        <p:grpSpPr>
          <a:xfrm>
            <a:off x="5537159" y="1962968"/>
            <a:ext cx="1764805" cy="3886200"/>
            <a:chOff x="5370223" y="1914523"/>
            <a:chExt cx="1341120" cy="3886200"/>
          </a:xfrm>
        </p:grpSpPr>
        <p:sp>
          <p:nvSpPr>
            <p:cNvPr id="8" name="Text Box 115" descr="© INSCALE GmbH, 26.05.2010&#10;http://www.presentationload.com/">
              <a:extLst>
                <a:ext uri="{FF2B5EF4-FFF2-40B4-BE49-F238E27FC236}">
                  <a16:creationId xmlns:a16="http://schemas.microsoft.com/office/drawing/2014/main" id="{92DCAE23-1DA2-4D6F-AFE1-83CD746D50C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370223" y="5440723"/>
              <a:ext cx="1341120" cy="360000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rIns="7200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Workshop-Phase abgeschlossen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FFD579A-CC00-4D05-A256-5651D1D8B178}"/>
                </a:ext>
              </a:extLst>
            </p:cNvPr>
            <p:cNvGrpSpPr/>
            <p:nvPr/>
          </p:nvGrpSpPr>
          <p:grpSpPr bwMode="gray">
            <a:xfrm>
              <a:off x="5372129" y="1914523"/>
              <a:ext cx="298450" cy="3462339"/>
              <a:chOff x="6728777" y="1914524"/>
              <a:chExt cx="298450" cy="3424784"/>
            </a:xfrm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10" name="Line 116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540E20F7-BF57-407D-9473-4880B94DE53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H="1" flipV="1">
                <a:off x="6873403" y="1914524"/>
                <a:ext cx="9361" cy="3360669"/>
              </a:xfrm>
              <a:prstGeom prst="line">
                <a:avLst/>
              </a:prstGeom>
              <a:noFill/>
              <a:ln w="19050">
                <a:solidFill>
                  <a:srgbClr val="2A79FF">
                    <a:lumMod val="60000"/>
                    <a:lumOff val="40000"/>
                  </a:srgb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" name="AutoShape 130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1D4F42BD-E93E-43C7-BB73-B4E17C95778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728777" y="5217909"/>
                <a:ext cx="298450" cy="121399"/>
              </a:xfrm>
              <a:prstGeom prst="triangle">
                <a:avLst>
                  <a:gd name="adj" fmla="val 50000"/>
                </a:avLst>
              </a:prstGeom>
              <a:solidFill>
                <a:srgbClr val="2A79FF">
                  <a:lumMod val="60000"/>
                  <a:lumOff val="4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305845D-6217-42FF-85EC-817736095D8D}"/>
              </a:ext>
            </a:extLst>
          </p:cNvPr>
          <p:cNvGrpSpPr/>
          <p:nvPr/>
        </p:nvGrpSpPr>
        <p:grpSpPr>
          <a:xfrm>
            <a:off x="7193208" y="1962968"/>
            <a:ext cx="1762297" cy="3886200"/>
            <a:chOff x="7025669" y="1914523"/>
            <a:chExt cx="1339214" cy="3886200"/>
          </a:xfrm>
        </p:grpSpPr>
        <p:sp>
          <p:nvSpPr>
            <p:cNvPr id="13" name="Text Box 115" descr="© INSCALE GmbH, 26.05.2010&#10;http://www.presentationload.com/">
              <a:extLst>
                <a:ext uri="{FF2B5EF4-FFF2-40B4-BE49-F238E27FC236}">
                  <a16:creationId xmlns:a16="http://schemas.microsoft.com/office/drawing/2014/main" id="{86E0739F-4C04-4B0B-B935-57C20BA63A1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79656" y="5440723"/>
              <a:ext cx="1185227" cy="360000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rIns="72000" anchor="ctr"/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de-DE" sz="1000" b="1" noProof="1">
                  <a:solidFill>
                    <a:srgbClr val="000000"/>
                  </a:solidFill>
                  <a:latin typeface="Calibri"/>
                </a:rPr>
                <a:t>Ersetzen Sie diesen Platzhaltertext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5F3B6800-8A62-45ED-A4D5-38C8128EC6BD}"/>
                </a:ext>
              </a:extLst>
            </p:cNvPr>
            <p:cNvGrpSpPr/>
            <p:nvPr/>
          </p:nvGrpSpPr>
          <p:grpSpPr bwMode="gray">
            <a:xfrm>
              <a:off x="7025669" y="1914523"/>
              <a:ext cx="298450" cy="3462339"/>
              <a:chOff x="6728777" y="1914524"/>
              <a:chExt cx="298450" cy="3424784"/>
            </a:xfrm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15" name="Line 116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EE19A54E-B3A8-4C64-BF3E-8F8E2C10EB0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H="1" flipV="1">
                <a:off x="6873403" y="1914524"/>
                <a:ext cx="9361" cy="3360669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AutoShape 130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1BFE0C38-7788-4E93-870E-00DC6E4116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728777" y="5217909"/>
                <a:ext cx="298450" cy="121399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E060545-ACA8-4ED6-B630-39B8C16833AD}"/>
              </a:ext>
            </a:extLst>
          </p:cNvPr>
          <p:cNvGrpSpPr/>
          <p:nvPr/>
        </p:nvGrpSpPr>
        <p:grpSpPr>
          <a:xfrm>
            <a:off x="6779068" y="3403982"/>
            <a:ext cx="2413059" cy="288147"/>
            <a:chOff x="5298056" y="3355535"/>
            <a:chExt cx="1833744" cy="288147"/>
          </a:xfrm>
        </p:grpSpPr>
        <p:sp>
          <p:nvSpPr>
            <p:cNvPr id="18" name="Rectangle 125" descr="© INSCALE GmbH, 26.05.2010&#10;http://www.presentationload.com/">
              <a:extLst>
                <a:ext uri="{FF2B5EF4-FFF2-40B4-BE49-F238E27FC236}">
                  <a16:creationId xmlns:a16="http://schemas.microsoft.com/office/drawing/2014/main" id="{CEA837DF-2B33-45FE-B75D-4E195FCDF1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98056" y="3392737"/>
              <a:ext cx="213744" cy="213744"/>
            </a:xfrm>
            <a:prstGeom prst="flowChartDecision">
              <a:avLst/>
            </a:prstGeom>
            <a:gradFill flip="none" rotWithShape="1">
              <a:gsLst>
                <a:gs pos="0">
                  <a:srgbClr val="2A79FF">
                    <a:lumMod val="50000"/>
                  </a:srgbClr>
                </a:gs>
                <a:gs pos="100000">
                  <a:srgbClr val="2A79FF"/>
                </a:gs>
              </a:gsLst>
              <a:lin ang="16200000" scaled="1"/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2700" dir="45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5400" h="25400"/>
            </a:sp3d>
          </p:spPr>
          <p:txBody>
            <a:bodyPr lIns="0" tIns="0" rIns="0" bIns="0" anchor="ctr" anchorCtr="0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05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E776C03-FC36-4A93-8689-6F1F7502ECB1}"/>
                </a:ext>
              </a:extLst>
            </p:cNvPr>
            <p:cNvSpPr txBox="1"/>
            <p:nvPr/>
          </p:nvSpPr>
          <p:spPr bwMode="gray">
            <a:xfrm>
              <a:off x="5511800" y="3355535"/>
              <a:ext cx="1620000" cy="288147"/>
            </a:xfrm>
            <a:prstGeom prst="rect">
              <a:avLst/>
            </a:prstGeom>
            <a:noFill/>
            <a:effectLst/>
          </p:spPr>
          <p:txBody>
            <a:bodyPr wrap="square" lIns="72000" tIns="36000" rIns="72000" bIns="36000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A79FF"/>
                  </a:solidFill>
                  <a:effectLst/>
                  <a:uLnTx/>
                  <a:uFillTx/>
                  <a:latin typeface="Calibri"/>
                </a:rPr>
                <a:t>Platzhaltertext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769DCC8-BEB1-4E2A-AA5F-DD975590F6B9}"/>
              </a:ext>
            </a:extLst>
          </p:cNvPr>
          <p:cNvGrpSpPr/>
          <p:nvPr/>
        </p:nvGrpSpPr>
        <p:grpSpPr>
          <a:xfrm>
            <a:off x="5365786" y="2710542"/>
            <a:ext cx="2413059" cy="257369"/>
            <a:chOff x="3884774" y="2662083"/>
            <a:chExt cx="1833744" cy="257369"/>
          </a:xfrm>
        </p:grpSpPr>
        <p:sp>
          <p:nvSpPr>
            <p:cNvPr id="21" name="Rectangle 125" descr="© INSCALE GmbH, 26.05.2010&#10;http://www.presentationload.com/">
              <a:extLst>
                <a:ext uri="{FF2B5EF4-FFF2-40B4-BE49-F238E27FC236}">
                  <a16:creationId xmlns:a16="http://schemas.microsoft.com/office/drawing/2014/main" id="{AD747D11-C94D-4A8D-B6AE-0C1AAB6CF2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84774" y="2683897"/>
              <a:ext cx="213744" cy="213744"/>
            </a:xfrm>
            <a:prstGeom prst="flowChartDecision">
              <a:avLst/>
            </a:prstGeom>
            <a:gradFill flip="none" rotWithShape="1">
              <a:gsLst>
                <a:gs pos="0">
                  <a:srgbClr val="2A79FF">
                    <a:lumMod val="50000"/>
                  </a:srgbClr>
                </a:gs>
                <a:gs pos="100000">
                  <a:srgbClr val="2A79FF"/>
                </a:gs>
              </a:gsLst>
              <a:lin ang="16200000" scaled="1"/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2700" dir="45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5400" h="25400"/>
            </a:sp3d>
          </p:spPr>
          <p:txBody>
            <a:bodyPr lIns="0" tIns="0" rIns="0" bIns="0" anchor="ctr" anchorCtr="0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05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4B2D8E2-7D55-423E-A219-1DBE8D422BC3}"/>
                </a:ext>
              </a:extLst>
            </p:cNvPr>
            <p:cNvSpPr txBox="1"/>
            <p:nvPr/>
          </p:nvSpPr>
          <p:spPr bwMode="gray">
            <a:xfrm>
              <a:off x="4098518" y="2662083"/>
              <a:ext cx="1620000" cy="257369"/>
            </a:xfrm>
            <a:prstGeom prst="rect">
              <a:avLst/>
            </a:prstGeom>
            <a:noFill/>
            <a:effectLst/>
          </p:spPr>
          <p:txBody>
            <a:bodyPr wrap="square" lIns="72000" tIns="36000" rIns="72000" bIns="36000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TT.MM. - TT.MM.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3665A66-A86A-4863-854F-6E95BBCAF9FC}"/>
              </a:ext>
            </a:extLst>
          </p:cNvPr>
          <p:cNvGrpSpPr/>
          <p:nvPr/>
        </p:nvGrpSpPr>
        <p:grpSpPr>
          <a:xfrm>
            <a:off x="4659145" y="2356123"/>
            <a:ext cx="2413059" cy="257369"/>
            <a:chOff x="3178133" y="2307664"/>
            <a:chExt cx="1833744" cy="257369"/>
          </a:xfrm>
        </p:grpSpPr>
        <p:sp>
          <p:nvSpPr>
            <p:cNvPr id="24" name="Rectangle 125" descr="© INSCALE GmbH, 26.05.2010&#10;http://www.presentationload.com/">
              <a:extLst>
                <a:ext uri="{FF2B5EF4-FFF2-40B4-BE49-F238E27FC236}">
                  <a16:creationId xmlns:a16="http://schemas.microsoft.com/office/drawing/2014/main" id="{CA967A1A-FBBB-4EAC-98CD-76BCFA6337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8133" y="2329477"/>
              <a:ext cx="213744" cy="213744"/>
            </a:xfrm>
            <a:prstGeom prst="flowChartDecision">
              <a:avLst/>
            </a:prstGeom>
            <a:gradFill flip="none" rotWithShape="1">
              <a:gsLst>
                <a:gs pos="0">
                  <a:srgbClr val="2A79FF">
                    <a:lumMod val="50000"/>
                  </a:srgbClr>
                </a:gs>
                <a:gs pos="100000">
                  <a:srgbClr val="2A79FF"/>
                </a:gs>
              </a:gsLst>
              <a:lin ang="16200000" scaled="1"/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2700" dir="45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5400" h="25400"/>
            </a:sp3d>
          </p:spPr>
          <p:txBody>
            <a:bodyPr lIns="0" tIns="0" rIns="0" bIns="0" anchor="ctr" anchorCtr="0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05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C982CC8-34E7-4344-A8EA-723578643744}"/>
                </a:ext>
              </a:extLst>
            </p:cNvPr>
            <p:cNvSpPr txBox="1"/>
            <p:nvPr/>
          </p:nvSpPr>
          <p:spPr bwMode="gray">
            <a:xfrm>
              <a:off x="3391877" y="2307664"/>
              <a:ext cx="1620000" cy="257369"/>
            </a:xfrm>
            <a:prstGeom prst="rect">
              <a:avLst/>
            </a:prstGeom>
            <a:noFill/>
            <a:effectLst/>
          </p:spPr>
          <p:txBody>
            <a:bodyPr wrap="square" lIns="72000" tIns="36000" rIns="72000" bIns="36000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TT.MM. - TT.MM.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A6EBAFF-3475-40D6-AE7C-B35E82DFBB4C}"/>
              </a:ext>
            </a:extLst>
          </p:cNvPr>
          <p:cNvGrpSpPr/>
          <p:nvPr/>
        </p:nvGrpSpPr>
        <p:grpSpPr>
          <a:xfrm>
            <a:off x="6072427" y="3064963"/>
            <a:ext cx="2413059" cy="257369"/>
            <a:chOff x="4591415" y="3016504"/>
            <a:chExt cx="1833744" cy="257369"/>
          </a:xfrm>
        </p:grpSpPr>
        <p:sp>
          <p:nvSpPr>
            <p:cNvPr id="27" name="Rectangle 125" descr="© INSCALE GmbH, 26.05.2010&#10;http://www.presentationload.com/">
              <a:extLst>
                <a:ext uri="{FF2B5EF4-FFF2-40B4-BE49-F238E27FC236}">
                  <a16:creationId xmlns:a16="http://schemas.microsoft.com/office/drawing/2014/main" id="{2AE686CD-30E2-40EE-9A3A-CA60E39CFF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91415" y="3038317"/>
              <a:ext cx="213744" cy="213744"/>
            </a:xfrm>
            <a:prstGeom prst="flowChartDecision">
              <a:avLst/>
            </a:prstGeom>
            <a:gradFill flip="none" rotWithShape="1">
              <a:gsLst>
                <a:gs pos="0">
                  <a:srgbClr val="2A79FF">
                    <a:lumMod val="50000"/>
                  </a:srgbClr>
                </a:gs>
                <a:gs pos="100000">
                  <a:srgbClr val="2A79FF"/>
                </a:gs>
              </a:gsLst>
              <a:lin ang="16200000" scaled="1"/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2700" dir="45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5400" h="25400"/>
            </a:sp3d>
          </p:spPr>
          <p:txBody>
            <a:bodyPr lIns="0" tIns="0" rIns="0" bIns="0" anchor="ctr" anchorCtr="0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05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4DD53EB-F913-4160-B153-79E52CF3E3DB}"/>
                </a:ext>
              </a:extLst>
            </p:cNvPr>
            <p:cNvSpPr txBox="1"/>
            <p:nvPr/>
          </p:nvSpPr>
          <p:spPr bwMode="gray">
            <a:xfrm>
              <a:off x="4805159" y="3016504"/>
              <a:ext cx="1620000" cy="257369"/>
            </a:xfrm>
            <a:prstGeom prst="rect">
              <a:avLst/>
            </a:prstGeom>
            <a:noFill/>
            <a:effectLst/>
          </p:spPr>
          <p:txBody>
            <a:bodyPr wrap="square" lIns="72000" tIns="36000" rIns="72000" bIns="36000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TT.MM. - TT.MM.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8D0C320-C6B8-42DE-B1D2-E63F0642A933}"/>
              </a:ext>
            </a:extLst>
          </p:cNvPr>
          <p:cNvGrpSpPr/>
          <p:nvPr/>
        </p:nvGrpSpPr>
        <p:grpSpPr>
          <a:xfrm>
            <a:off x="7250162" y="3773797"/>
            <a:ext cx="2413059" cy="257369"/>
            <a:chOff x="5769150" y="3725344"/>
            <a:chExt cx="1833744" cy="257369"/>
          </a:xfrm>
        </p:grpSpPr>
        <p:sp>
          <p:nvSpPr>
            <p:cNvPr id="30" name="Rectangle 125" descr="© INSCALE GmbH, 26.05.2010&#10;http://www.presentationload.com/">
              <a:extLst>
                <a:ext uri="{FF2B5EF4-FFF2-40B4-BE49-F238E27FC236}">
                  <a16:creationId xmlns:a16="http://schemas.microsoft.com/office/drawing/2014/main" id="{F408E605-A8F5-4F67-9A76-3DD80E8B41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9150" y="3747157"/>
              <a:ext cx="213744" cy="213744"/>
            </a:xfrm>
            <a:prstGeom prst="flowChartDecision">
              <a:avLst/>
            </a:prstGeom>
            <a:gradFill flip="none" rotWithShape="1">
              <a:gsLst>
                <a:gs pos="0">
                  <a:srgbClr val="2A79FF">
                    <a:lumMod val="50000"/>
                  </a:srgbClr>
                </a:gs>
                <a:gs pos="100000">
                  <a:srgbClr val="2A79FF"/>
                </a:gs>
              </a:gsLst>
              <a:lin ang="16200000" scaled="1"/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2700" dir="45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5400" h="25400"/>
            </a:sp3d>
          </p:spPr>
          <p:txBody>
            <a:bodyPr lIns="0" tIns="0" rIns="0" bIns="0" anchor="ctr" anchorCtr="0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05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C37B68C-E77A-460E-960C-4B00C5700C14}"/>
                </a:ext>
              </a:extLst>
            </p:cNvPr>
            <p:cNvSpPr txBox="1"/>
            <p:nvPr/>
          </p:nvSpPr>
          <p:spPr bwMode="gray">
            <a:xfrm>
              <a:off x="5982894" y="3725344"/>
              <a:ext cx="1620000" cy="257369"/>
            </a:xfrm>
            <a:prstGeom prst="rect">
              <a:avLst/>
            </a:prstGeom>
            <a:noFill/>
            <a:effectLst/>
          </p:spPr>
          <p:txBody>
            <a:bodyPr wrap="square" lIns="72000" tIns="36000" rIns="72000" bIns="36000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TT.MM. - TT.MM.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687037A-A895-44BC-9F1C-F08542C9899F}"/>
              </a:ext>
            </a:extLst>
          </p:cNvPr>
          <p:cNvGrpSpPr/>
          <p:nvPr/>
        </p:nvGrpSpPr>
        <p:grpSpPr>
          <a:xfrm>
            <a:off x="7485709" y="4128213"/>
            <a:ext cx="2413059" cy="257369"/>
            <a:chOff x="6004697" y="4079764"/>
            <a:chExt cx="1833744" cy="257369"/>
          </a:xfrm>
        </p:grpSpPr>
        <p:sp>
          <p:nvSpPr>
            <p:cNvPr id="33" name="Rectangle 125" descr="© INSCALE GmbH, 26.05.2010&#10;http://www.presentationload.com/">
              <a:extLst>
                <a:ext uri="{FF2B5EF4-FFF2-40B4-BE49-F238E27FC236}">
                  <a16:creationId xmlns:a16="http://schemas.microsoft.com/office/drawing/2014/main" id="{962C98CC-B89D-40A4-8906-5B9F5A1262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04697" y="4101577"/>
              <a:ext cx="213744" cy="213744"/>
            </a:xfrm>
            <a:prstGeom prst="flowChartDecision">
              <a:avLst/>
            </a:prstGeom>
            <a:gradFill flip="none" rotWithShape="1">
              <a:gsLst>
                <a:gs pos="0">
                  <a:srgbClr val="2A79FF">
                    <a:lumMod val="50000"/>
                  </a:srgbClr>
                </a:gs>
                <a:gs pos="100000">
                  <a:srgbClr val="2A79FF"/>
                </a:gs>
              </a:gsLst>
              <a:lin ang="16200000" scaled="1"/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2700" dir="45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5400" h="25400"/>
            </a:sp3d>
          </p:spPr>
          <p:txBody>
            <a:bodyPr lIns="0" tIns="0" rIns="0" bIns="0" anchor="ctr" anchorCtr="0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05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E5CB3DD-2619-4DA2-9709-CE57DFCC7C43}"/>
                </a:ext>
              </a:extLst>
            </p:cNvPr>
            <p:cNvSpPr txBox="1"/>
            <p:nvPr/>
          </p:nvSpPr>
          <p:spPr bwMode="gray">
            <a:xfrm>
              <a:off x="6218441" y="4079764"/>
              <a:ext cx="1620000" cy="257369"/>
            </a:xfrm>
            <a:prstGeom prst="rect">
              <a:avLst/>
            </a:prstGeom>
            <a:noFill/>
            <a:effectLst/>
          </p:spPr>
          <p:txBody>
            <a:bodyPr wrap="square" lIns="72000" tIns="36000" rIns="72000" bIns="36000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TT.MM. 00:00 Uhr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3CA1384-47A6-4CA0-994A-BCECA0842B71}"/>
              </a:ext>
            </a:extLst>
          </p:cNvPr>
          <p:cNvGrpSpPr/>
          <p:nvPr/>
        </p:nvGrpSpPr>
        <p:grpSpPr>
          <a:xfrm>
            <a:off x="8192355" y="4482647"/>
            <a:ext cx="2413059" cy="257369"/>
            <a:chOff x="6711343" y="4434188"/>
            <a:chExt cx="1833744" cy="257369"/>
          </a:xfrm>
        </p:grpSpPr>
        <p:sp>
          <p:nvSpPr>
            <p:cNvPr id="36" name="Rectangle 125" descr="© INSCALE GmbH, 26.05.2010&#10;http://www.presentationload.com/">
              <a:extLst>
                <a:ext uri="{FF2B5EF4-FFF2-40B4-BE49-F238E27FC236}">
                  <a16:creationId xmlns:a16="http://schemas.microsoft.com/office/drawing/2014/main" id="{0984E55F-FF01-456A-B6BC-D9D9E6F12C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11343" y="4456001"/>
              <a:ext cx="213744" cy="213744"/>
            </a:xfrm>
            <a:prstGeom prst="flowChartDecision">
              <a:avLst/>
            </a:prstGeom>
            <a:gradFill flip="none" rotWithShape="1">
              <a:gsLst>
                <a:gs pos="0">
                  <a:srgbClr val="2A79FF">
                    <a:lumMod val="50000"/>
                  </a:srgbClr>
                </a:gs>
                <a:gs pos="100000">
                  <a:srgbClr val="2A79FF"/>
                </a:gs>
              </a:gsLst>
              <a:lin ang="16200000" scaled="1"/>
              <a:tileRect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12700" dir="45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25400" h="25400"/>
            </a:sp3d>
          </p:spPr>
          <p:txBody>
            <a:bodyPr lIns="0" tIns="0" rIns="0" bIns="0" anchor="ctr" anchorCtr="0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endParaRPr kumimoji="0" lang="de-DE" sz="105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1B8F43EA-4EA0-4C19-BB43-6E05C55431AC}"/>
                </a:ext>
              </a:extLst>
            </p:cNvPr>
            <p:cNvSpPr txBox="1"/>
            <p:nvPr/>
          </p:nvSpPr>
          <p:spPr bwMode="gray">
            <a:xfrm>
              <a:off x="6925087" y="4434188"/>
              <a:ext cx="1620000" cy="257369"/>
            </a:xfrm>
            <a:prstGeom prst="rect">
              <a:avLst/>
            </a:prstGeom>
            <a:noFill/>
            <a:effectLst/>
          </p:spPr>
          <p:txBody>
            <a:bodyPr wrap="square" lIns="72000" tIns="36000" rIns="72000" bIns="36000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TT.MM. - TT.MM.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73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2E8A7-0F3F-4A6D-9557-B27885E8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 12 Monate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E0AA9A-D77C-42A1-BFB1-581245B8FC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DAEBF-6651-4AF4-ACD7-D8A8A516925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523282-0937-465A-90A6-F321AA8A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aphicFrame>
        <p:nvGraphicFramePr>
          <p:cNvPr id="39" name="Group 3">
            <a:extLst>
              <a:ext uri="{FF2B5EF4-FFF2-40B4-BE49-F238E27FC236}">
                <a16:creationId xmlns:a16="http://schemas.microsoft.com/office/drawing/2014/main" id="{050C138F-FC27-404B-B362-7CC686C7A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3634"/>
              </p:ext>
            </p:extLst>
          </p:nvPr>
        </p:nvGraphicFramePr>
        <p:xfrm>
          <a:off x="478094" y="1610250"/>
          <a:ext cx="10912547" cy="3886197"/>
        </p:xfrm>
        <a:graphic>
          <a:graphicData uri="http://schemas.openxmlformats.org/drawingml/2006/table">
            <a:tbl>
              <a:tblPr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4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89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3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Tasks</a:t>
                      </a:r>
                    </a:p>
                  </a:txBody>
                  <a:tcPr marL="108000" marR="9000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20000">
                          <a:srgbClr val="2A79FF">
                            <a:lumMod val="75000"/>
                          </a:srgbClr>
                        </a:gs>
                        <a:gs pos="100000">
                          <a:srgbClr val="2A79FF">
                            <a:lumMod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Okt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600" b="1" kern="1200" noProof="1">
                          <a:solidFill>
                            <a:srgbClr val="FFFFFF"/>
                          </a:solidFill>
                          <a:effectLst>
                            <a:outerShdw blurRad="190500" algn="ctr" rotWithShape="0">
                              <a:prstClr val="black">
                                <a:alpha val="5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Dez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Kick-off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Phase 1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	Activity 1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	Activity 2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	Milestone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Phase 2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	Activity 3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	Activity 4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	Activity 5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Phase 3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	Activity 6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	Activity 7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	Activity 8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	Activity 9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Project conclusion</a:t>
                      </a:r>
                    </a:p>
                  </a:txBody>
                  <a:tcPr marL="108000" marR="18000" marT="0" marB="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18000" marT="18000" marB="18000" anchor="ctr" horzOverflow="overflow">
                    <a:lnL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0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DF895AFC-61C0-4E4F-A104-190E19853A7C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023230" y="1970610"/>
            <a:ext cx="0" cy="3525839"/>
          </a:xfrm>
          <a:prstGeom prst="line">
            <a:avLst/>
          </a:prstGeom>
          <a:noFill/>
          <a:ln w="19050">
            <a:solidFill>
              <a:srgbClr val="2A79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Line 247" descr="© INSCALE GmbH, 26.05.2010&#10;http://www.presentationload.com/">
            <a:extLst>
              <a:ext uri="{FF2B5EF4-FFF2-40B4-BE49-F238E27FC236}">
                <a16:creationId xmlns:a16="http://schemas.microsoft.com/office/drawing/2014/main" id="{D03D2044-B214-4EFB-B0CE-702E0A5A13EC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5842353" y="1970614"/>
            <a:ext cx="0" cy="3525836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3B2FBAE2-9C0F-49CF-AF91-0C3D48214CED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8592221" y="1970615"/>
            <a:ext cx="0" cy="3525834"/>
          </a:xfrm>
          <a:prstGeom prst="line">
            <a:avLst/>
          </a:prstGeom>
          <a:noFill/>
          <a:ln w="19050">
            <a:solidFill>
              <a:srgbClr val="2A79FF">
                <a:lumMod val="50000"/>
              </a:srgb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Line 255" descr="© INSCALE GmbH, 26.05.2010&#10;http://www.presentationload.com/">
            <a:extLst>
              <a:ext uri="{FF2B5EF4-FFF2-40B4-BE49-F238E27FC236}">
                <a16:creationId xmlns:a16="http://schemas.microsoft.com/office/drawing/2014/main" id="{8000D568-3FB3-42EA-BD5E-7EE17315243F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7148866" y="1970614"/>
            <a:ext cx="0" cy="3525834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E95D0697-F120-4997-99D8-783880BDD4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3078" y="2463270"/>
            <a:ext cx="4436792" cy="179388"/>
          </a:xfrm>
          <a:prstGeom prst="rect">
            <a:avLst/>
          </a:prstGeom>
          <a:solidFill>
            <a:srgbClr val="2A79FF">
              <a:lumMod val="50000"/>
            </a:srgb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F5AD1914-AB73-4261-89EB-7F58117407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3078" y="2706687"/>
            <a:ext cx="2220436" cy="179388"/>
          </a:xfrm>
          <a:prstGeom prst="rect">
            <a:avLst/>
          </a:prstGeom>
          <a:solidFill>
            <a:srgbClr val="2A79FF">
              <a:lumMod val="50000"/>
            </a:srgb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29132CED-C9DB-412A-95A1-0E94B081CD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42303" y="3403070"/>
            <a:ext cx="2191890" cy="179388"/>
          </a:xfrm>
          <a:prstGeom prst="rect">
            <a:avLst/>
          </a:prstGeom>
          <a:solidFill>
            <a:srgbClr val="2A79FF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7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DBAD7C06-4888-4D4E-9887-C471DCE918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21828" y="3638020"/>
            <a:ext cx="1094926" cy="179388"/>
          </a:xfrm>
          <a:prstGeom prst="rect">
            <a:avLst/>
          </a:prstGeom>
          <a:solidFill>
            <a:srgbClr val="2A79FF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F70F3BDC-9363-4371-A3B6-CA9125BFC0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28066" y="3872970"/>
            <a:ext cx="2775034" cy="179388"/>
          </a:xfrm>
          <a:prstGeom prst="rect">
            <a:avLst/>
          </a:prstGeom>
          <a:solidFill>
            <a:srgbClr val="2A79FF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9586FCBF-3045-48C9-B0FA-326FB18D2C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37778" y="4351337"/>
            <a:ext cx="1611192" cy="179388"/>
          </a:xfrm>
          <a:prstGeom prst="rect">
            <a:avLst/>
          </a:prstGeom>
          <a:solidFill>
            <a:srgbClr val="2A79FF">
              <a:lumMod val="60000"/>
              <a:lumOff val="40000"/>
            </a:srgb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2C374EB4-DCCF-40DE-84A6-D9AD099B6E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37778" y="4594754"/>
            <a:ext cx="1611192" cy="179388"/>
          </a:xfrm>
          <a:prstGeom prst="rect">
            <a:avLst/>
          </a:prstGeom>
          <a:solidFill>
            <a:srgbClr val="2A79FF">
              <a:lumMod val="60000"/>
              <a:lumOff val="40000"/>
            </a:srgb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E29B1755-6B8E-4BEB-BE7D-A7F9A30B84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93278" y="4829704"/>
            <a:ext cx="2177983" cy="179388"/>
          </a:xfrm>
          <a:prstGeom prst="rect">
            <a:avLst/>
          </a:prstGeom>
          <a:solidFill>
            <a:srgbClr val="2A79FF">
              <a:lumMod val="60000"/>
              <a:lumOff val="40000"/>
            </a:srgb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2505F1FA-16C0-4425-976D-1B6943C3C8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75778" y="5056187"/>
            <a:ext cx="2265293" cy="179388"/>
          </a:xfrm>
          <a:prstGeom prst="rect">
            <a:avLst/>
          </a:prstGeom>
          <a:solidFill>
            <a:srgbClr val="2A79FF">
              <a:lumMod val="60000"/>
              <a:lumOff val="40000"/>
            </a:srgb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Text Box 268" descr="© INSCALE GmbH, 26.05.2010&#10;http://www.presentationload.com/">
            <a:extLst>
              <a:ext uri="{FF2B5EF4-FFF2-40B4-BE49-F238E27FC236}">
                <a16:creationId xmlns:a16="http://schemas.microsoft.com/office/drawing/2014/main" id="{F1DDDF4B-4481-404B-ABEB-4E7B433690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09116" y="5580589"/>
            <a:ext cx="1386498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90000" rIns="36000" bIns="90000" anchor="ctr"/>
          <a:lstStyle/>
          <a:p>
            <a:pPr marL="177800" indent="-177800" defTabSz="801688" fontAlgn="auto">
              <a:spcBef>
                <a:spcPct val="20000"/>
              </a:spcBef>
              <a:spcAft>
                <a:spcPts val="0"/>
              </a:spcAft>
            </a:pPr>
            <a:r>
              <a:rPr lang="en-GB" sz="1200" b="1" noProof="1">
                <a:solidFill>
                  <a:prstClr val="black"/>
                </a:solidFill>
                <a:latin typeface="Calibri"/>
              </a:rPr>
              <a:t>20. August </a:t>
            </a:r>
          </a:p>
        </p:txBody>
      </p:sp>
      <p:sp>
        <p:nvSpPr>
          <p:cNvPr id="54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6717BFE6-0732-40D4-8AD8-42CA66E82E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8052" y="2900362"/>
            <a:ext cx="295651" cy="230187"/>
          </a:xfrm>
          <a:prstGeom prst="diamond">
            <a:avLst/>
          </a:prstGeom>
          <a:solidFill>
            <a:srgbClr val="2A79FF">
              <a:lumMod val="60000"/>
              <a:lumOff val="40000"/>
            </a:srgb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Text Box 181" descr="© INSCALE GmbH, 26.05.2010&#10;http://www.presentationload.com/">
            <a:extLst>
              <a:ext uri="{FF2B5EF4-FFF2-40B4-BE49-F238E27FC236}">
                <a16:creationId xmlns:a16="http://schemas.microsoft.com/office/drawing/2014/main" id="{CC93D559-B40F-4AFB-9CB2-1CC65F6397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42275" y="5580589"/>
            <a:ext cx="1336039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90000" rIns="36000" bIns="90000" anchor="ctr"/>
          <a:lstStyle/>
          <a:p>
            <a:pPr marL="177800" indent="-177800" defTabSz="801688" fontAlgn="auto">
              <a:spcBef>
                <a:spcPct val="20000"/>
              </a:spcBef>
              <a:spcAft>
                <a:spcPts val="0"/>
              </a:spcAft>
            </a:pPr>
            <a:r>
              <a:rPr lang="en-GB" sz="1200" b="1" noProof="1">
                <a:solidFill>
                  <a:prstClr val="black"/>
                </a:solidFill>
                <a:latin typeface="Calibri"/>
              </a:rPr>
              <a:t>1. June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EF7810A4-013A-40D7-A960-61A9C0C97050}"/>
              </a:ext>
            </a:extLst>
          </p:cNvPr>
          <p:cNvGrpSpPr/>
          <p:nvPr/>
        </p:nvGrpSpPr>
        <p:grpSpPr bwMode="gray">
          <a:xfrm>
            <a:off x="3276705" y="5449196"/>
            <a:ext cx="1485018" cy="409205"/>
            <a:chOff x="2928685" y="5394695"/>
            <a:chExt cx="1156206" cy="409205"/>
          </a:xfr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Text Box 175" descr="© INSCALE GmbH, 26.05.2010&#10;http://www.presentationload.com/">
              <a:extLst>
                <a:ext uri="{FF2B5EF4-FFF2-40B4-BE49-F238E27FC236}">
                  <a16:creationId xmlns:a16="http://schemas.microsoft.com/office/drawing/2014/main" id="{1C1C8841-8D4B-4341-B910-5FC0FDDE00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8685" y="5526088"/>
              <a:ext cx="1156206" cy="27781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marR="0" lvl="0" indent="-174625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10. February</a:t>
              </a:r>
            </a:p>
          </p:txBody>
        </p:sp>
        <p:sp>
          <p:nvSpPr>
            <p:cNvPr id="58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0ACF8B7C-E485-4E55-87C5-C91A81693D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7088" y="5394695"/>
              <a:ext cx="298450" cy="133350"/>
            </a:xfrm>
            <a:prstGeom prst="triangle">
              <a:avLst>
                <a:gd name="adj" fmla="val 50000"/>
              </a:avLst>
            </a:prstGeom>
            <a:solidFill>
              <a:srgbClr val="2A79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3DF2869-9317-474D-A05F-DA6C25346C4C}"/>
              </a:ext>
            </a:extLst>
          </p:cNvPr>
          <p:cNvGrpSpPr/>
          <p:nvPr/>
        </p:nvGrpSpPr>
        <p:grpSpPr bwMode="gray">
          <a:xfrm>
            <a:off x="7984114" y="5449196"/>
            <a:ext cx="1565012" cy="409206"/>
            <a:chOff x="7429856" y="5394695"/>
            <a:chExt cx="1218488" cy="409206"/>
          </a:xfr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Text Box 178" descr="© INSCALE GmbH, 26.05.2010&#10;http://www.presentationload.com/">
              <a:extLst>
                <a:ext uri="{FF2B5EF4-FFF2-40B4-BE49-F238E27FC236}">
                  <a16:creationId xmlns:a16="http://schemas.microsoft.com/office/drawing/2014/main" id="{C5B41BFC-80FF-47C6-8A9F-271BE607E0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29856" y="5526088"/>
              <a:ext cx="1218488" cy="27781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74625" marR="0" lvl="0" indent="-174625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rPr>
                <a:t>15. November</a:t>
              </a:r>
            </a:p>
          </p:txBody>
        </p:sp>
        <p:sp>
          <p:nvSpPr>
            <p:cNvPr id="61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504F479E-6254-4B5D-84BD-3D94C26B3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89875" y="5394695"/>
              <a:ext cx="298450" cy="133350"/>
            </a:xfrm>
            <a:prstGeom prst="triangle">
              <a:avLst>
                <a:gd name="adj" fmla="val 50000"/>
              </a:avLst>
            </a:prstGeom>
            <a:solidFill>
              <a:srgbClr val="2A79FF">
                <a:lumMod val="50000"/>
              </a:srgb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2" name="AutoShape 307" descr="© INSCALE GmbH, 26.05.2010&#10;http://www.presentationload.com/">
            <a:extLst>
              <a:ext uri="{FF2B5EF4-FFF2-40B4-BE49-F238E27FC236}">
                <a16:creationId xmlns:a16="http://schemas.microsoft.com/office/drawing/2014/main" id="{A6E77397-F38C-4E3E-9B21-CC61570C79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79507" y="5245629"/>
            <a:ext cx="295651" cy="230187"/>
          </a:xfrm>
          <a:prstGeom prst="diamond">
            <a:avLst/>
          </a:prstGeom>
          <a:solidFill>
            <a:srgbClr val="2A79FF">
              <a:lumMod val="60000"/>
              <a:lumOff val="40000"/>
            </a:srgb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Text Box 250" descr="© INSCALE GmbH, 26.05.2010&#10;http://www.presentationload.com/">
            <a:extLst>
              <a:ext uri="{FF2B5EF4-FFF2-40B4-BE49-F238E27FC236}">
                <a16:creationId xmlns:a16="http://schemas.microsoft.com/office/drawing/2014/main" id="{1CCE1FB1-969A-43B8-B3B2-399891636A5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78690" y="2183339"/>
            <a:ext cx="14252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36000" rIns="72000" bIns="36000">
            <a:spAutoFit/>
          </a:bodyPr>
          <a:lstStyle/>
          <a:p>
            <a:pPr marL="177800" indent="-177800" defTabSz="801688" fontAlgn="auto">
              <a:spcBef>
                <a:spcPct val="20000"/>
              </a:spcBef>
              <a:spcAft>
                <a:spcPts val="0"/>
              </a:spcAft>
            </a:pPr>
            <a:r>
              <a:rPr lang="en-GB" sz="1400" b="1" noProof="1">
                <a:solidFill>
                  <a:srgbClr val="1C1C1C"/>
                </a:solidFill>
                <a:latin typeface="Calibri"/>
              </a:rPr>
              <a:t>Phase 1</a:t>
            </a:r>
          </a:p>
        </p:txBody>
      </p:sp>
      <p:sp>
        <p:nvSpPr>
          <p:cNvPr id="64" name="Text Box 252" descr="© INSCALE GmbH, 26.05.2010&#10;http://www.presentationload.com/">
            <a:extLst>
              <a:ext uri="{FF2B5EF4-FFF2-40B4-BE49-F238E27FC236}">
                <a16:creationId xmlns:a16="http://schemas.microsoft.com/office/drawing/2014/main" id="{FA2FE835-F47C-4AFD-9F0B-85A26E69B92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39203" y="3121551"/>
            <a:ext cx="142523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36000" rIns="72000" bIns="36000">
            <a:spAutoFit/>
          </a:bodyPr>
          <a:lstStyle/>
          <a:p>
            <a:pPr marL="177800" indent="-177800" defTabSz="801688" fontAlgn="auto">
              <a:spcBef>
                <a:spcPct val="20000"/>
              </a:spcBef>
              <a:spcAft>
                <a:spcPts val="0"/>
              </a:spcAft>
            </a:pPr>
            <a:r>
              <a:rPr lang="en-GB" sz="1400" b="1" noProof="1">
                <a:solidFill>
                  <a:srgbClr val="1C1C1C"/>
                </a:solidFill>
                <a:latin typeface="Calibri"/>
              </a:rPr>
              <a:t>Phase 2</a:t>
            </a:r>
          </a:p>
        </p:txBody>
      </p:sp>
      <p:sp>
        <p:nvSpPr>
          <p:cNvPr id="65" name="Text Box 256" descr="© INSCALE GmbH, 26.05.2010&#10;http://www.presentationload.com/">
            <a:extLst>
              <a:ext uri="{FF2B5EF4-FFF2-40B4-BE49-F238E27FC236}">
                <a16:creationId xmlns:a16="http://schemas.microsoft.com/office/drawing/2014/main" id="{1758F633-A5F2-493E-830C-AF89C7CB99D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91753" y="4061351"/>
            <a:ext cx="142523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36000" rIns="72000" bIns="36000">
            <a:spAutoFit/>
          </a:bodyPr>
          <a:lstStyle/>
          <a:p>
            <a:pPr marL="177800" indent="-177800" defTabSz="801688" fontAlgn="auto">
              <a:spcBef>
                <a:spcPct val="20000"/>
              </a:spcBef>
              <a:spcAft>
                <a:spcPts val="0"/>
              </a:spcAft>
            </a:pPr>
            <a:r>
              <a:rPr lang="en-GB" sz="1400" b="1" noProof="1">
                <a:solidFill>
                  <a:srgbClr val="1C1C1C"/>
                </a:solidFill>
                <a:latin typeface="Calibri"/>
              </a:rPr>
              <a:t>Phase 3</a:t>
            </a:r>
          </a:p>
        </p:txBody>
      </p:sp>
      <p:sp>
        <p:nvSpPr>
          <p:cNvPr id="66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AED4DDBF-D597-4E60-A5D8-6808C18EDD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51277" y="5550426"/>
            <a:ext cx="281377" cy="90488"/>
          </a:xfrm>
          <a:prstGeom prst="rect">
            <a:avLst/>
          </a:prstGeom>
          <a:solidFill>
            <a:srgbClr val="2A79FF">
              <a:lumMod val="60000"/>
              <a:lumOff val="40000"/>
            </a:srgb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56E8ADDF-37E6-4599-9A51-C4C94CB3A4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0639" y="5550426"/>
            <a:ext cx="281377" cy="90488"/>
          </a:xfrm>
          <a:prstGeom prst="rect">
            <a:avLst/>
          </a:prstGeom>
          <a:solidFill>
            <a:srgbClr val="2A79FF">
              <a:lumMod val="50000"/>
            </a:srgb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0B52BE78-86E9-4C0A-96D3-324CCF95EA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0639" y="5737751"/>
            <a:ext cx="281377" cy="90488"/>
          </a:xfrm>
          <a:prstGeom prst="rect">
            <a:avLst/>
          </a:prstGeom>
          <a:solidFill>
            <a:srgbClr val="2A79FF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Text Box 424" descr="© INSCALE GmbH, 26.05.2010&#10;http://www.presentationload.com/">
            <a:extLst>
              <a:ext uri="{FF2B5EF4-FFF2-40B4-BE49-F238E27FC236}">
                <a16:creationId xmlns:a16="http://schemas.microsoft.com/office/drawing/2014/main" id="{4518606C-5342-4677-81D2-277A8FB011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25902" y="5518013"/>
            <a:ext cx="127568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 anchor="ctr" anchorCtr="0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000" noProof="1">
                <a:solidFill>
                  <a:prstClr val="black"/>
                </a:solidFill>
                <a:latin typeface="Calibri"/>
              </a:rPr>
              <a:t> Activity bundle 3</a:t>
            </a:r>
          </a:p>
        </p:txBody>
      </p:sp>
      <p:sp>
        <p:nvSpPr>
          <p:cNvPr id="70" name="Text Box 430" descr="© INSCALE GmbH, 26.05.2010&#10;http://www.presentationload.com/">
            <a:extLst>
              <a:ext uri="{FF2B5EF4-FFF2-40B4-BE49-F238E27FC236}">
                <a16:creationId xmlns:a16="http://schemas.microsoft.com/office/drawing/2014/main" id="{3306EAEF-7B1F-492B-B2B4-9CCA60761F5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5264" y="5706926"/>
            <a:ext cx="127568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 anchor="ctr" anchorCtr="0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000" noProof="1">
                <a:solidFill>
                  <a:prstClr val="black"/>
                </a:solidFill>
                <a:latin typeface="Calibri"/>
              </a:rPr>
              <a:t> Activity bundle 2</a:t>
            </a:r>
          </a:p>
        </p:txBody>
      </p:sp>
      <p:sp>
        <p:nvSpPr>
          <p:cNvPr id="71" name="Text Box 433" descr="© INSCALE GmbH, 26.05.2010&#10;http://www.presentationload.com/">
            <a:extLst>
              <a:ext uri="{FF2B5EF4-FFF2-40B4-BE49-F238E27FC236}">
                <a16:creationId xmlns:a16="http://schemas.microsoft.com/office/drawing/2014/main" id="{EC2750CC-E888-442E-87C6-F28A2D16C7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6852" y="5518013"/>
            <a:ext cx="127568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 anchor="ctr" anchorCtr="0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000" noProof="1">
                <a:solidFill>
                  <a:prstClr val="black"/>
                </a:solidFill>
                <a:latin typeface="Calibri"/>
              </a:rPr>
              <a:t> Activity bundle 1</a:t>
            </a:r>
          </a:p>
        </p:txBody>
      </p:sp>
    </p:spTree>
    <p:extLst>
      <p:ext uri="{BB962C8B-B14F-4D97-AF65-F5344CB8AC3E}">
        <p14:creationId xmlns:p14="http://schemas.microsoft.com/office/powerpoint/2010/main" val="73223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FCF3A-27F0-4DE5-B1E2-4F594621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Projektstrukturplan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BE2517-4378-491F-AEA2-66025DB02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DAEBF-6651-4AF4-ACD7-D8A8A516925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992C13-79A3-4CF8-829E-E30CB09B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CB2DDD6-AF73-420C-BB6C-19B6D1068553}"/>
              </a:ext>
            </a:extLst>
          </p:cNvPr>
          <p:cNvGrpSpPr/>
          <p:nvPr/>
        </p:nvGrpSpPr>
        <p:grpSpPr bwMode="gray">
          <a:xfrm>
            <a:off x="323850" y="1555577"/>
            <a:ext cx="11333236" cy="4246737"/>
            <a:chOff x="323850" y="1555577"/>
            <a:chExt cx="8497888" cy="4246737"/>
          </a:xfrm>
        </p:grpSpPr>
        <p:cxnSp>
          <p:nvCxnSpPr>
            <p:cNvPr id="7" name="Gewinkelte Verbindung 2062">
              <a:extLst>
                <a:ext uri="{FF2B5EF4-FFF2-40B4-BE49-F238E27FC236}">
                  <a16:creationId xmlns:a16="http://schemas.microsoft.com/office/drawing/2014/main" id="{01D530F1-C2A7-4B2A-8081-526186DFB842}"/>
                </a:ext>
              </a:extLst>
            </p:cNvPr>
            <p:cNvCxnSpPr>
              <a:stCxn id="98" idx="2"/>
              <a:endCxn id="50" idx="1"/>
            </p:cNvCxnSpPr>
            <p:nvPr/>
          </p:nvCxnSpPr>
          <p:spPr bwMode="gray">
            <a:xfrm rot="5400000">
              <a:off x="672933" y="2383394"/>
              <a:ext cx="300451" cy="557720"/>
            </a:xfrm>
            <a:prstGeom prst="bentConnector4">
              <a:avLst>
                <a:gd name="adj1" fmla="val 30566"/>
                <a:gd name="adj2" fmla="val 138497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8" name="Gewinkelte Verbindung 2064">
              <a:extLst>
                <a:ext uri="{FF2B5EF4-FFF2-40B4-BE49-F238E27FC236}">
                  <a16:creationId xmlns:a16="http://schemas.microsoft.com/office/drawing/2014/main" id="{CC92CE19-3B8E-4065-A853-C651BD3DC3B1}"/>
                </a:ext>
              </a:extLst>
            </p:cNvPr>
            <p:cNvCxnSpPr>
              <a:stCxn id="50" idx="1"/>
              <a:endCxn id="51" idx="1"/>
            </p:cNvCxnSpPr>
            <p:nvPr/>
          </p:nvCxnSpPr>
          <p:spPr bwMode="gray">
            <a:xfrm rot="10800000" flipV="1">
              <a:off x="544298" y="2812478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9" name="Gewinkelte Verbindung 2066">
              <a:extLst>
                <a:ext uri="{FF2B5EF4-FFF2-40B4-BE49-F238E27FC236}">
                  <a16:creationId xmlns:a16="http://schemas.microsoft.com/office/drawing/2014/main" id="{28409E51-B0D0-4A0E-B89F-03B878F5E331}"/>
                </a:ext>
              </a:extLst>
            </p:cNvPr>
            <p:cNvCxnSpPr>
              <a:stCxn id="51" idx="1"/>
              <a:endCxn id="52" idx="1"/>
            </p:cNvCxnSpPr>
            <p:nvPr/>
          </p:nvCxnSpPr>
          <p:spPr bwMode="gray">
            <a:xfrm rot="10800000" flipV="1">
              <a:off x="544298" y="3131708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10" name="Gewinkelte Verbindung 2068">
              <a:extLst>
                <a:ext uri="{FF2B5EF4-FFF2-40B4-BE49-F238E27FC236}">
                  <a16:creationId xmlns:a16="http://schemas.microsoft.com/office/drawing/2014/main" id="{CA53ADB4-9A02-49AD-9784-6B9BF6868F8C}"/>
                </a:ext>
              </a:extLst>
            </p:cNvPr>
            <p:cNvCxnSpPr>
              <a:stCxn id="52" idx="1"/>
              <a:endCxn id="53" idx="1"/>
            </p:cNvCxnSpPr>
            <p:nvPr/>
          </p:nvCxnSpPr>
          <p:spPr bwMode="gray">
            <a:xfrm rot="10800000" flipV="1">
              <a:off x="544298" y="3450936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11" name="Gewinkelte Verbindung 2072">
              <a:extLst>
                <a:ext uri="{FF2B5EF4-FFF2-40B4-BE49-F238E27FC236}">
                  <a16:creationId xmlns:a16="http://schemas.microsoft.com/office/drawing/2014/main" id="{476EBA7A-4F2C-4BCA-80E7-EBE76E6C284F}"/>
                </a:ext>
              </a:extLst>
            </p:cNvPr>
            <p:cNvCxnSpPr>
              <a:stCxn id="53" idx="1"/>
              <a:endCxn id="54" idx="1"/>
            </p:cNvCxnSpPr>
            <p:nvPr/>
          </p:nvCxnSpPr>
          <p:spPr bwMode="gray">
            <a:xfrm rot="10800000" flipV="1">
              <a:off x="544298" y="3770165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12" name="Gewinkelte Verbindung 2074">
              <a:extLst>
                <a:ext uri="{FF2B5EF4-FFF2-40B4-BE49-F238E27FC236}">
                  <a16:creationId xmlns:a16="http://schemas.microsoft.com/office/drawing/2014/main" id="{F7C77445-6840-4E77-8CAF-D2699327B8D4}"/>
                </a:ext>
              </a:extLst>
            </p:cNvPr>
            <p:cNvCxnSpPr>
              <a:stCxn id="54" idx="1"/>
              <a:endCxn id="56" idx="1"/>
            </p:cNvCxnSpPr>
            <p:nvPr/>
          </p:nvCxnSpPr>
          <p:spPr bwMode="gray">
            <a:xfrm rot="10800000" flipV="1">
              <a:off x="544298" y="4089395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13" name="Gewinkelte Verbindung 2076">
              <a:extLst>
                <a:ext uri="{FF2B5EF4-FFF2-40B4-BE49-F238E27FC236}">
                  <a16:creationId xmlns:a16="http://schemas.microsoft.com/office/drawing/2014/main" id="{1BC55E37-5C42-4ED4-9F85-B50FBB61296A}"/>
                </a:ext>
              </a:extLst>
            </p:cNvPr>
            <p:cNvCxnSpPr>
              <a:stCxn id="56" idx="1"/>
              <a:endCxn id="55" idx="1"/>
            </p:cNvCxnSpPr>
            <p:nvPr/>
          </p:nvCxnSpPr>
          <p:spPr bwMode="gray">
            <a:xfrm rot="10800000" flipV="1">
              <a:off x="544298" y="4408622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14" name="Gewinkelte Verbindung 197">
              <a:extLst>
                <a:ext uri="{FF2B5EF4-FFF2-40B4-BE49-F238E27FC236}">
                  <a16:creationId xmlns:a16="http://schemas.microsoft.com/office/drawing/2014/main" id="{78CD8619-094F-400A-870A-8D586D4151F1}"/>
                </a:ext>
              </a:extLst>
            </p:cNvPr>
            <p:cNvCxnSpPr>
              <a:endCxn id="57" idx="1"/>
            </p:cNvCxnSpPr>
            <p:nvPr/>
          </p:nvCxnSpPr>
          <p:spPr bwMode="gray">
            <a:xfrm rot="5400000">
              <a:off x="2415954" y="2383394"/>
              <a:ext cx="300451" cy="557720"/>
            </a:xfrm>
            <a:prstGeom prst="bentConnector4">
              <a:avLst>
                <a:gd name="adj1" fmla="val 30566"/>
                <a:gd name="adj2" fmla="val 138497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15" name="Gewinkelte Verbindung 198">
              <a:extLst>
                <a:ext uri="{FF2B5EF4-FFF2-40B4-BE49-F238E27FC236}">
                  <a16:creationId xmlns:a16="http://schemas.microsoft.com/office/drawing/2014/main" id="{D98DC2FD-FAFB-47D8-888E-5385B8238A46}"/>
                </a:ext>
              </a:extLst>
            </p:cNvPr>
            <p:cNvCxnSpPr>
              <a:stCxn id="57" idx="1"/>
              <a:endCxn id="58" idx="1"/>
            </p:cNvCxnSpPr>
            <p:nvPr/>
          </p:nvCxnSpPr>
          <p:spPr bwMode="gray">
            <a:xfrm rot="10800000" flipV="1">
              <a:off x="2287319" y="2812478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16" name="Gewinkelte Verbindung 199">
              <a:extLst>
                <a:ext uri="{FF2B5EF4-FFF2-40B4-BE49-F238E27FC236}">
                  <a16:creationId xmlns:a16="http://schemas.microsoft.com/office/drawing/2014/main" id="{444C8CEF-62BE-4A24-806B-020A993A2911}"/>
                </a:ext>
              </a:extLst>
            </p:cNvPr>
            <p:cNvCxnSpPr>
              <a:stCxn id="58" idx="1"/>
              <a:endCxn id="59" idx="1"/>
            </p:cNvCxnSpPr>
            <p:nvPr/>
          </p:nvCxnSpPr>
          <p:spPr bwMode="gray">
            <a:xfrm rot="10800000" flipV="1">
              <a:off x="2287319" y="3131708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17" name="Gewinkelte Verbindung 200">
              <a:extLst>
                <a:ext uri="{FF2B5EF4-FFF2-40B4-BE49-F238E27FC236}">
                  <a16:creationId xmlns:a16="http://schemas.microsoft.com/office/drawing/2014/main" id="{97A56C9D-5003-4EDA-8DF6-897AEAA991FF}"/>
                </a:ext>
              </a:extLst>
            </p:cNvPr>
            <p:cNvCxnSpPr>
              <a:stCxn id="59" idx="1"/>
              <a:endCxn id="60" idx="1"/>
            </p:cNvCxnSpPr>
            <p:nvPr/>
          </p:nvCxnSpPr>
          <p:spPr bwMode="gray">
            <a:xfrm rot="10800000" flipV="1">
              <a:off x="2287319" y="3450936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18" name="Gewinkelte Verbindung 201">
              <a:extLst>
                <a:ext uri="{FF2B5EF4-FFF2-40B4-BE49-F238E27FC236}">
                  <a16:creationId xmlns:a16="http://schemas.microsoft.com/office/drawing/2014/main" id="{9C0B59EF-576A-456F-AC59-27F208BDC97D}"/>
                </a:ext>
              </a:extLst>
            </p:cNvPr>
            <p:cNvCxnSpPr>
              <a:stCxn id="60" idx="1"/>
              <a:endCxn id="61" idx="1"/>
            </p:cNvCxnSpPr>
            <p:nvPr/>
          </p:nvCxnSpPr>
          <p:spPr bwMode="gray">
            <a:xfrm rot="10800000" flipV="1">
              <a:off x="2287319" y="3770165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19" name="Gewinkelte Verbindung 202">
              <a:extLst>
                <a:ext uri="{FF2B5EF4-FFF2-40B4-BE49-F238E27FC236}">
                  <a16:creationId xmlns:a16="http://schemas.microsoft.com/office/drawing/2014/main" id="{69220A4A-5C6C-4FBD-B326-153325D4C74E}"/>
                </a:ext>
              </a:extLst>
            </p:cNvPr>
            <p:cNvCxnSpPr>
              <a:stCxn id="61" idx="1"/>
              <a:endCxn id="63" idx="1"/>
            </p:cNvCxnSpPr>
            <p:nvPr/>
          </p:nvCxnSpPr>
          <p:spPr bwMode="gray">
            <a:xfrm rot="10800000" flipV="1">
              <a:off x="2287319" y="4089395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20" name="Gewinkelte Verbindung 203">
              <a:extLst>
                <a:ext uri="{FF2B5EF4-FFF2-40B4-BE49-F238E27FC236}">
                  <a16:creationId xmlns:a16="http://schemas.microsoft.com/office/drawing/2014/main" id="{DF4493EE-36AF-4388-8AA3-53386D579102}"/>
                </a:ext>
              </a:extLst>
            </p:cNvPr>
            <p:cNvCxnSpPr>
              <a:stCxn id="63" idx="1"/>
              <a:endCxn id="62" idx="1"/>
            </p:cNvCxnSpPr>
            <p:nvPr/>
          </p:nvCxnSpPr>
          <p:spPr bwMode="gray">
            <a:xfrm rot="10800000" flipV="1">
              <a:off x="2287319" y="4408622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21" name="Gewinkelte Verbindung 204">
              <a:extLst>
                <a:ext uri="{FF2B5EF4-FFF2-40B4-BE49-F238E27FC236}">
                  <a16:creationId xmlns:a16="http://schemas.microsoft.com/office/drawing/2014/main" id="{5F8ABFF4-DA85-4405-B373-52AE0C71213F}"/>
                </a:ext>
              </a:extLst>
            </p:cNvPr>
            <p:cNvCxnSpPr>
              <a:stCxn id="62" idx="1"/>
              <a:endCxn id="64" idx="1"/>
            </p:cNvCxnSpPr>
            <p:nvPr/>
          </p:nvCxnSpPr>
          <p:spPr bwMode="gray">
            <a:xfrm rot="10800000" flipV="1">
              <a:off x="2287319" y="4727852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22" name="Gewinkelte Verbindung 205">
              <a:extLst>
                <a:ext uri="{FF2B5EF4-FFF2-40B4-BE49-F238E27FC236}">
                  <a16:creationId xmlns:a16="http://schemas.microsoft.com/office/drawing/2014/main" id="{5C130AF1-4860-4D58-A46F-1293244A0DC8}"/>
                </a:ext>
              </a:extLst>
            </p:cNvPr>
            <p:cNvCxnSpPr>
              <a:stCxn id="64" idx="1"/>
              <a:endCxn id="65" idx="1"/>
            </p:cNvCxnSpPr>
            <p:nvPr/>
          </p:nvCxnSpPr>
          <p:spPr bwMode="gray">
            <a:xfrm rot="10800000" flipV="1">
              <a:off x="2287319" y="5047082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23" name="Gewinkelte Verbindung 218">
              <a:extLst>
                <a:ext uri="{FF2B5EF4-FFF2-40B4-BE49-F238E27FC236}">
                  <a16:creationId xmlns:a16="http://schemas.microsoft.com/office/drawing/2014/main" id="{31337D2E-1FA4-4484-A04E-9AA33FC7415B}"/>
                </a:ext>
              </a:extLst>
            </p:cNvPr>
            <p:cNvCxnSpPr>
              <a:endCxn id="66" idx="1"/>
            </p:cNvCxnSpPr>
            <p:nvPr/>
          </p:nvCxnSpPr>
          <p:spPr bwMode="gray">
            <a:xfrm rot="5400000">
              <a:off x="4144250" y="2383394"/>
              <a:ext cx="300451" cy="557720"/>
            </a:xfrm>
            <a:prstGeom prst="bentConnector4">
              <a:avLst>
                <a:gd name="adj1" fmla="val 30566"/>
                <a:gd name="adj2" fmla="val 138497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24" name="Gewinkelte Verbindung 219">
              <a:extLst>
                <a:ext uri="{FF2B5EF4-FFF2-40B4-BE49-F238E27FC236}">
                  <a16:creationId xmlns:a16="http://schemas.microsoft.com/office/drawing/2014/main" id="{F8F22A4E-5C4C-475C-9E7B-0FAA4CE0E065}"/>
                </a:ext>
              </a:extLst>
            </p:cNvPr>
            <p:cNvCxnSpPr>
              <a:stCxn id="66" idx="1"/>
              <a:endCxn id="67" idx="1"/>
            </p:cNvCxnSpPr>
            <p:nvPr/>
          </p:nvCxnSpPr>
          <p:spPr bwMode="gray">
            <a:xfrm rot="10800000" flipV="1">
              <a:off x="4015616" y="2812478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25" name="Gewinkelte Verbindung 220">
              <a:extLst>
                <a:ext uri="{FF2B5EF4-FFF2-40B4-BE49-F238E27FC236}">
                  <a16:creationId xmlns:a16="http://schemas.microsoft.com/office/drawing/2014/main" id="{622A34D3-E57D-4461-966B-6C6F69CEBEA0}"/>
                </a:ext>
              </a:extLst>
            </p:cNvPr>
            <p:cNvCxnSpPr>
              <a:stCxn id="67" idx="1"/>
              <a:endCxn id="68" idx="1"/>
            </p:cNvCxnSpPr>
            <p:nvPr/>
          </p:nvCxnSpPr>
          <p:spPr bwMode="gray">
            <a:xfrm rot="10800000" flipV="1">
              <a:off x="4015616" y="3131708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26" name="Gewinkelte Verbindung 221">
              <a:extLst>
                <a:ext uri="{FF2B5EF4-FFF2-40B4-BE49-F238E27FC236}">
                  <a16:creationId xmlns:a16="http://schemas.microsoft.com/office/drawing/2014/main" id="{7DC95901-15B1-40DA-91A9-9598F8CC0771}"/>
                </a:ext>
              </a:extLst>
            </p:cNvPr>
            <p:cNvCxnSpPr>
              <a:stCxn id="68" idx="1"/>
              <a:endCxn id="69" idx="1"/>
            </p:cNvCxnSpPr>
            <p:nvPr/>
          </p:nvCxnSpPr>
          <p:spPr bwMode="gray">
            <a:xfrm rot="10800000" flipV="1">
              <a:off x="4015616" y="3450936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27" name="Gewinkelte Verbindung 222">
              <a:extLst>
                <a:ext uri="{FF2B5EF4-FFF2-40B4-BE49-F238E27FC236}">
                  <a16:creationId xmlns:a16="http://schemas.microsoft.com/office/drawing/2014/main" id="{5AB9ACD1-2878-4015-B670-9F026324D94F}"/>
                </a:ext>
              </a:extLst>
            </p:cNvPr>
            <p:cNvCxnSpPr>
              <a:stCxn id="69" idx="1"/>
              <a:endCxn id="70" idx="1"/>
            </p:cNvCxnSpPr>
            <p:nvPr/>
          </p:nvCxnSpPr>
          <p:spPr bwMode="gray">
            <a:xfrm rot="10800000" flipV="1">
              <a:off x="4015616" y="3770165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28" name="Gewinkelte Verbindung 223">
              <a:extLst>
                <a:ext uri="{FF2B5EF4-FFF2-40B4-BE49-F238E27FC236}">
                  <a16:creationId xmlns:a16="http://schemas.microsoft.com/office/drawing/2014/main" id="{9F70A59F-949E-42C8-939C-98EE17778F39}"/>
                </a:ext>
              </a:extLst>
            </p:cNvPr>
            <p:cNvCxnSpPr>
              <a:stCxn id="70" idx="1"/>
              <a:endCxn id="72" idx="1"/>
            </p:cNvCxnSpPr>
            <p:nvPr/>
          </p:nvCxnSpPr>
          <p:spPr bwMode="gray">
            <a:xfrm rot="10800000" flipV="1">
              <a:off x="4015616" y="4089395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29" name="Gewinkelte Verbindung 224">
              <a:extLst>
                <a:ext uri="{FF2B5EF4-FFF2-40B4-BE49-F238E27FC236}">
                  <a16:creationId xmlns:a16="http://schemas.microsoft.com/office/drawing/2014/main" id="{1EC5533A-86D0-4CC8-B777-4DB2D29B0F23}"/>
                </a:ext>
              </a:extLst>
            </p:cNvPr>
            <p:cNvCxnSpPr>
              <a:stCxn id="72" idx="1"/>
              <a:endCxn id="71" idx="1"/>
            </p:cNvCxnSpPr>
            <p:nvPr/>
          </p:nvCxnSpPr>
          <p:spPr bwMode="gray">
            <a:xfrm rot="10800000" flipV="1">
              <a:off x="4015616" y="4408622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30" name="Gewinkelte Verbindung 225">
              <a:extLst>
                <a:ext uri="{FF2B5EF4-FFF2-40B4-BE49-F238E27FC236}">
                  <a16:creationId xmlns:a16="http://schemas.microsoft.com/office/drawing/2014/main" id="{7FF53B7A-7EFC-49DF-930D-88E57F402081}"/>
                </a:ext>
              </a:extLst>
            </p:cNvPr>
            <p:cNvCxnSpPr>
              <a:stCxn id="71" idx="1"/>
              <a:endCxn id="73" idx="1"/>
            </p:cNvCxnSpPr>
            <p:nvPr/>
          </p:nvCxnSpPr>
          <p:spPr bwMode="gray">
            <a:xfrm rot="10800000" flipV="1">
              <a:off x="4015616" y="4727852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31" name="Gewinkelte Verbindung 226">
              <a:extLst>
                <a:ext uri="{FF2B5EF4-FFF2-40B4-BE49-F238E27FC236}">
                  <a16:creationId xmlns:a16="http://schemas.microsoft.com/office/drawing/2014/main" id="{050BD284-6BF1-45F9-8C14-E3A64A67D429}"/>
                </a:ext>
              </a:extLst>
            </p:cNvPr>
            <p:cNvCxnSpPr>
              <a:stCxn id="73" idx="1"/>
              <a:endCxn id="74" idx="1"/>
            </p:cNvCxnSpPr>
            <p:nvPr/>
          </p:nvCxnSpPr>
          <p:spPr bwMode="gray">
            <a:xfrm rot="10800000" flipV="1">
              <a:off x="4015616" y="5047082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32" name="Gewinkelte Verbindung 239">
              <a:extLst>
                <a:ext uri="{FF2B5EF4-FFF2-40B4-BE49-F238E27FC236}">
                  <a16:creationId xmlns:a16="http://schemas.microsoft.com/office/drawing/2014/main" id="{8520B2C4-21F2-48C0-A365-7FBF2247B143}"/>
                </a:ext>
              </a:extLst>
            </p:cNvPr>
            <p:cNvCxnSpPr>
              <a:endCxn id="75" idx="1"/>
            </p:cNvCxnSpPr>
            <p:nvPr/>
          </p:nvCxnSpPr>
          <p:spPr bwMode="gray">
            <a:xfrm rot="5400000">
              <a:off x="5872547" y="2383394"/>
              <a:ext cx="300451" cy="557720"/>
            </a:xfrm>
            <a:prstGeom prst="bentConnector4">
              <a:avLst>
                <a:gd name="adj1" fmla="val 30566"/>
                <a:gd name="adj2" fmla="val 138497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33" name="Gewinkelte Verbindung 240">
              <a:extLst>
                <a:ext uri="{FF2B5EF4-FFF2-40B4-BE49-F238E27FC236}">
                  <a16:creationId xmlns:a16="http://schemas.microsoft.com/office/drawing/2014/main" id="{5B67AC8C-548D-4CFC-964E-1DA1CB39B43C}"/>
                </a:ext>
              </a:extLst>
            </p:cNvPr>
            <p:cNvCxnSpPr>
              <a:stCxn id="75" idx="1"/>
              <a:endCxn id="76" idx="1"/>
            </p:cNvCxnSpPr>
            <p:nvPr/>
          </p:nvCxnSpPr>
          <p:spPr bwMode="gray">
            <a:xfrm rot="10800000" flipV="1">
              <a:off x="5743912" y="2812478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34" name="Gewinkelte Verbindung 241">
              <a:extLst>
                <a:ext uri="{FF2B5EF4-FFF2-40B4-BE49-F238E27FC236}">
                  <a16:creationId xmlns:a16="http://schemas.microsoft.com/office/drawing/2014/main" id="{1A9D0A7A-7F71-4145-8C91-4376FFC6C2C8}"/>
                </a:ext>
              </a:extLst>
            </p:cNvPr>
            <p:cNvCxnSpPr>
              <a:stCxn id="76" idx="1"/>
              <a:endCxn id="77" idx="1"/>
            </p:cNvCxnSpPr>
            <p:nvPr/>
          </p:nvCxnSpPr>
          <p:spPr bwMode="gray">
            <a:xfrm rot="10800000" flipV="1">
              <a:off x="5743912" y="3131708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35" name="Gewinkelte Verbindung 242">
              <a:extLst>
                <a:ext uri="{FF2B5EF4-FFF2-40B4-BE49-F238E27FC236}">
                  <a16:creationId xmlns:a16="http://schemas.microsoft.com/office/drawing/2014/main" id="{5C60F066-C8FF-4A56-9246-811AFB45B703}"/>
                </a:ext>
              </a:extLst>
            </p:cNvPr>
            <p:cNvCxnSpPr>
              <a:stCxn id="77" idx="1"/>
              <a:endCxn id="78" idx="1"/>
            </p:cNvCxnSpPr>
            <p:nvPr/>
          </p:nvCxnSpPr>
          <p:spPr bwMode="gray">
            <a:xfrm rot="10800000" flipV="1">
              <a:off x="5743912" y="3450936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36" name="Gewinkelte Verbindung 243">
              <a:extLst>
                <a:ext uri="{FF2B5EF4-FFF2-40B4-BE49-F238E27FC236}">
                  <a16:creationId xmlns:a16="http://schemas.microsoft.com/office/drawing/2014/main" id="{D0921C1D-2313-4CD7-9CF6-090E653D73C5}"/>
                </a:ext>
              </a:extLst>
            </p:cNvPr>
            <p:cNvCxnSpPr>
              <a:stCxn id="78" idx="1"/>
              <a:endCxn id="79" idx="1"/>
            </p:cNvCxnSpPr>
            <p:nvPr/>
          </p:nvCxnSpPr>
          <p:spPr bwMode="gray">
            <a:xfrm rot="10800000" flipV="1">
              <a:off x="5743912" y="3770165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37" name="Gewinkelte Verbindung 244">
              <a:extLst>
                <a:ext uri="{FF2B5EF4-FFF2-40B4-BE49-F238E27FC236}">
                  <a16:creationId xmlns:a16="http://schemas.microsoft.com/office/drawing/2014/main" id="{4624DC25-4DDE-4E12-8027-371078C7F5DE}"/>
                </a:ext>
              </a:extLst>
            </p:cNvPr>
            <p:cNvCxnSpPr>
              <a:stCxn id="79" idx="1"/>
              <a:endCxn id="81" idx="1"/>
            </p:cNvCxnSpPr>
            <p:nvPr/>
          </p:nvCxnSpPr>
          <p:spPr bwMode="gray">
            <a:xfrm rot="10800000" flipV="1">
              <a:off x="5743912" y="4089395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38" name="Gewinkelte Verbindung 245">
              <a:extLst>
                <a:ext uri="{FF2B5EF4-FFF2-40B4-BE49-F238E27FC236}">
                  <a16:creationId xmlns:a16="http://schemas.microsoft.com/office/drawing/2014/main" id="{55302821-EC07-47A6-A471-D1F60451AB76}"/>
                </a:ext>
              </a:extLst>
            </p:cNvPr>
            <p:cNvCxnSpPr>
              <a:stCxn id="81" idx="1"/>
              <a:endCxn id="80" idx="1"/>
            </p:cNvCxnSpPr>
            <p:nvPr/>
          </p:nvCxnSpPr>
          <p:spPr bwMode="gray">
            <a:xfrm rot="10800000" flipV="1">
              <a:off x="5743912" y="4408622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39" name="Gewinkelte Verbindung 246">
              <a:extLst>
                <a:ext uri="{FF2B5EF4-FFF2-40B4-BE49-F238E27FC236}">
                  <a16:creationId xmlns:a16="http://schemas.microsoft.com/office/drawing/2014/main" id="{B1F05974-F28A-4BC4-8481-96731024F845}"/>
                </a:ext>
              </a:extLst>
            </p:cNvPr>
            <p:cNvCxnSpPr>
              <a:stCxn id="80" idx="1"/>
              <a:endCxn id="82" idx="1"/>
            </p:cNvCxnSpPr>
            <p:nvPr/>
          </p:nvCxnSpPr>
          <p:spPr bwMode="gray">
            <a:xfrm rot="10800000" flipV="1">
              <a:off x="5743912" y="4727852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40" name="Gewinkelte Verbindung 247">
              <a:extLst>
                <a:ext uri="{FF2B5EF4-FFF2-40B4-BE49-F238E27FC236}">
                  <a16:creationId xmlns:a16="http://schemas.microsoft.com/office/drawing/2014/main" id="{A2A5AF72-9839-4ACD-93F7-61ECA3A89CD6}"/>
                </a:ext>
              </a:extLst>
            </p:cNvPr>
            <p:cNvCxnSpPr>
              <a:stCxn id="82" idx="1"/>
              <a:endCxn id="83" idx="1"/>
            </p:cNvCxnSpPr>
            <p:nvPr/>
          </p:nvCxnSpPr>
          <p:spPr bwMode="gray">
            <a:xfrm rot="10800000" flipV="1">
              <a:off x="5743912" y="5047082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41" name="Gewinkelte Verbindung 248">
              <a:extLst>
                <a:ext uri="{FF2B5EF4-FFF2-40B4-BE49-F238E27FC236}">
                  <a16:creationId xmlns:a16="http://schemas.microsoft.com/office/drawing/2014/main" id="{FCBBCB81-EB78-4D76-B21E-4DCCB6EFE526}"/>
                </a:ext>
              </a:extLst>
            </p:cNvPr>
            <p:cNvCxnSpPr>
              <a:stCxn id="83" idx="1"/>
              <a:endCxn id="84" idx="1"/>
            </p:cNvCxnSpPr>
            <p:nvPr/>
          </p:nvCxnSpPr>
          <p:spPr bwMode="gray">
            <a:xfrm rot="10800000" flipV="1">
              <a:off x="5743912" y="5366310"/>
              <a:ext cx="12701" cy="319225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42" name="Gewinkelte Verbindung 260">
              <a:extLst>
                <a:ext uri="{FF2B5EF4-FFF2-40B4-BE49-F238E27FC236}">
                  <a16:creationId xmlns:a16="http://schemas.microsoft.com/office/drawing/2014/main" id="{F0C50C0B-320B-4C1F-8BB1-4E34B3D32B77}"/>
                </a:ext>
              </a:extLst>
            </p:cNvPr>
            <p:cNvCxnSpPr>
              <a:endCxn id="85" idx="1"/>
            </p:cNvCxnSpPr>
            <p:nvPr/>
          </p:nvCxnSpPr>
          <p:spPr bwMode="gray">
            <a:xfrm rot="5400000">
              <a:off x="7614485" y="2383394"/>
              <a:ext cx="300451" cy="557720"/>
            </a:xfrm>
            <a:prstGeom prst="bentConnector4">
              <a:avLst>
                <a:gd name="adj1" fmla="val 30566"/>
                <a:gd name="adj2" fmla="val 138497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43" name="Gewinkelte Verbindung 261">
              <a:extLst>
                <a:ext uri="{FF2B5EF4-FFF2-40B4-BE49-F238E27FC236}">
                  <a16:creationId xmlns:a16="http://schemas.microsoft.com/office/drawing/2014/main" id="{B140F3D5-B645-4B6F-A6FA-32A1314DDF49}"/>
                </a:ext>
              </a:extLst>
            </p:cNvPr>
            <p:cNvCxnSpPr>
              <a:stCxn id="85" idx="1"/>
              <a:endCxn id="86" idx="1"/>
            </p:cNvCxnSpPr>
            <p:nvPr/>
          </p:nvCxnSpPr>
          <p:spPr bwMode="gray">
            <a:xfrm rot="10800000" flipV="1">
              <a:off x="7485850" y="2812478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44" name="Gewinkelte Verbindung 262">
              <a:extLst>
                <a:ext uri="{FF2B5EF4-FFF2-40B4-BE49-F238E27FC236}">
                  <a16:creationId xmlns:a16="http://schemas.microsoft.com/office/drawing/2014/main" id="{685F4671-18FF-4937-A2A1-BDC3A8128710}"/>
                </a:ext>
              </a:extLst>
            </p:cNvPr>
            <p:cNvCxnSpPr>
              <a:stCxn id="86" idx="1"/>
              <a:endCxn id="87" idx="1"/>
            </p:cNvCxnSpPr>
            <p:nvPr/>
          </p:nvCxnSpPr>
          <p:spPr bwMode="gray">
            <a:xfrm rot="10800000" flipV="1">
              <a:off x="7485850" y="3131708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45" name="Gewinkelte Verbindung 263">
              <a:extLst>
                <a:ext uri="{FF2B5EF4-FFF2-40B4-BE49-F238E27FC236}">
                  <a16:creationId xmlns:a16="http://schemas.microsoft.com/office/drawing/2014/main" id="{8AD0EC4B-839F-4725-89C0-914EB60E3874}"/>
                </a:ext>
              </a:extLst>
            </p:cNvPr>
            <p:cNvCxnSpPr>
              <a:stCxn id="87" idx="1"/>
              <a:endCxn id="88" idx="1"/>
            </p:cNvCxnSpPr>
            <p:nvPr/>
          </p:nvCxnSpPr>
          <p:spPr bwMode="gray">
            <a:xfrm rot="10800000" flipV="1">
              <a:off x="7485850" y="3450936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46" name="Gewinkelte Verbindung 264">
              <a:extLst>
                <a:ext uri="{FF2B5EF4-FFF2-40B4-BE49-F238E27FC236}">
                  <a16:creationId xmlns:a16="http://schemas.microsoft.com/office/drawing/2014/main" id="{A1910998-F75F-4912-BDF3-3EABD96B22BE}"/>
                </a:ext>
              </a:extLst>
            </p:cNvPr>
            <p:cNvCxnSpPr>
              <a:stCxn id="88" idx="1"/>
              <a:endCxn id="89" idx="1"/>
            </p:cNvCxnSpPr>
            <p:nvPr/>
          </p:nvCxnSpPr>
          <p:spPr bwMode="gray">
            <a:xfrm rot="10800000" flipV="1">
              <a:off x="7485850" y="3770165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47" name="Gewinkelte Verbindung 265">
              <a:extLst>
                <a:ext uri="{FF2B5EF4-FFF2-40B4-BE49-F238E27FC236}">
                  <a16:creationId xmlns:a16="http://schemas.microsoft.com/office/drawing/2014/main" id="{9DAB939A-31EC-42B6-AECF-61E2E8448D59}"/>
                </a:ext>
              </a:extLst>
            </p:cNvPr>
            <p:cNvCxnSpPr>
              <a:stCxn id="89" idx="1"/>
              <a:endCxn id="91" idx="1"/>
            </p:cNvCxnSpPr>
            <p:nvPr/>
          </p:nvCxnSpPr>
          <p:spPr bwMode="gray">
            <a:xfrm rot="10800000" flipV="1">
              <a:off x="7485850" y="4089395"/>
              <a:ext cx="12701" cy="319228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48" name="Gewinkelte Verbindung 266">
              <a:extLst>
                <a:ext uri="{FF2B5EF4-FFF2-40B4-BE49-F238E27FC236}">
                  <a16:creationId xmlns:a16="http://schemas.microsoft.com/office/drawing/2014/main" id="{A929EA86-6683-45C0-A854-D26512E93DCB}"/>
                </a:ext>
              </a:extLst>
            </p:cNvPr>
            <p:cNvCxnSpPr>
              <a:stCxn id="91" idx="1"/>
              <a:endCxn id="90" idx="1"/>
            </p:cNvCxnSpPr>
            <p:nvPr/>
          </p:nvCxnSpPr>
          <p:spPr bwMode="gray">
            <a:xfrm rot="10800000" flipV="1">
              <a:off x="7485850" y="4408622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49" name="Gewinkelte Verbindung 267">
              <a:extLst>
                <a:ext uri="{FF2B5EF4-FFF2-40B4-BE49-F238E27FC236}">
                  <a16:creationId xmlns:a16="http://schemas.microsoft.com/office/drawing/2014/main" id="{0AC6ACBC-C86B-4998-B7EC-804952B8DB61}"/>
                </a:ext>
              </a:extLst>
            </p:cNvPr>
            <p:cNvCxnSpPr>
              <a:stCxn id="90" idx="1"/>
              <a:endCxn id="92" idx="1"/>
            </p:cNvCxnSpPr>
            <p:nvPr/>
          </p:nvCxnSpPr>
          <p:spPr bwMode="gray">
            <a:xfrm rot="10800000" flipV="1">
              <a:off x="7485850" y="4727852"/>
              <a:ext cx="12701" cy="319229"/>
            </a:xfrm>
            <a:prstGeom prst="bentConnector3">
              <a:avLst>
                <a:gd name="adj1" fmla="val 1800000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sp>
          <p:nvSpPr>
            <p:cNvPr id="50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8D5EF27A-D866-4467-98D5-37676DD5E5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4298" y="2695700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1.1</a:t>
              </a:r>
            </a:p>
          </p:txBody>
        </p:sp>
        <p:sp>
          <p:nvSpPr>
            <p:cNvPr id="51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FC379F0F-E758-4BCD-A2AB-B2954B491F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4298" y="3014930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1.2</a:t>
              </a:r>
            </a:p>
          </p:txBody>
        </p:sp>
        <p:sp>
          <p:nvSpPr>
            <p:cNvPr id="52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8700C01A-A55A-4095-9B21-16BC015E7D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4298" y="3334158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1.3</a:t>
              </a:r>
            </a:p>
          </p:txBody>
        </p:sp>
        <p:sp>
          <p:nvSpPr>
            <p:cNvPr id="53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FA242FBD-50A2-483B-9072-BE8B8B15B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4298" y="3653388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1.4</a:t>
              </a:r>
            </a:p>
          </p:txBody>
        </p:sp>
        <p:sp>
          <p:nvSpPr>
            <p:cNvPr id="54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D48E4711-5EF4-49D9-AB72-5D960CF8DC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4298" y="3972617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1.5</a:t>
              </a:r>
            </a:p>
          </p:txBody>
        </p:sp>
        <p:sp>
          <p:nvSpPr>
            <p:cNvPr id="55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DFAC6CA8-34B1-4CAC-8607-D72AB30B82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4298" y="4611074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1.7</a:t>
              </a:r>
            </a:p>
          </p:txBody>
        </p:sp>
        <p:sp>
          <p:nvSpPr>
            <p:cNvPr id="56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80B13E79-30BE-428A-BAA5-F9EE6FD98B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4298" y="4291845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1.6</a:t>
              </a:r>
            </a:p>
          </p:txBody>
        </p:sp>
        <p:sp>
          <p:nvSpPr>
            <p:cNvPr id="57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2BF3276F-1941-4EB6-8CAB-7C5F614584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7319" y="2695700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2.1</a:t>
              </a:r>
            </a:p>
          </p:txBody>
        </p:sp>
        <p:sp>
          <p:nvSpPr>
            <p:cNvPr id="58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EF76CCAE-DA02-479F-B7E6-D017433251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7319" y="3014929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2.2</a:t>
              </a:r>
            </a:p>
          </p:txBody>
        </p:sp>
        <p:sp>
          <p:nvSpPr>
            <p:cNvPr id="59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9CAAB598-23B9-43ED-8B49-379B058575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7319" y="3334158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2.3</a:t>
              </a:r>
            </a:p>
          </p:txBody>
        </p:sp>
        <p:sp>
          <p:nvSpPr>
            <p:cNvPr id="60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CE9D50BA-870F-4E67-BFF5-DD4E8E44AD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7319" y="3653387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2.4</a:t>
              </a:r>
            </a:p>
          </p:txBody>
        </p:sp>
        <p:sp>
          <p:nvSpPr>
            <p:cNvPr id="61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7CDF9CDE-6FA7-48CA-85AD-91AFE1A2EB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7319" y="3972617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2.5</a:t>
              </a:r>
            </a:p>
          </p:txBody>
        </p:sp>
        <p:sp>
          <p:nvSpPr>
            <p:cNvPr id="62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EC677CB6-D08F-42AA-BDCC-DE51FBBD0F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7319" y="4611073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2.7</a:t>
              </a:r>
            </a:p>
          </p:txBody>
        </p:sp>
        <p:sp>
          <p:nvSpPr>
            <p:cNvPr id="63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6F6C582F-4E27-4AA0-B946-FB80473614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7319" y="4291845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2.6</a:t>
              </a:r>
            </a:p>
          </p:txBody>
        </p:sp>
        <p:sp>
          <p:nvSpPr>
            <p:cNvPr id="64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E38A3F17-2979-4C77-9D6A-FB0C37B6F5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7319" y="4930303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2.8</a:t>
              </a:r>
            </a:p>
          </p:txBody>
        </p:sp>
        <p:sp>
          <p:nvSpPr>
            <p:cNvPr id="65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3774B4C5-7393-4759-9E2F-6BE7236B06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87319" y="5249531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2.9</a:t>
              </a:r>
            </a:p>
          </p:txBody>
        </p:sp>
        <p:sp>
          <p:nvSpPr>
            <p:cNvPr id="66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C581F612-2AA4-4854-B851-F2285BD0F4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5616" y="2695700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3.1</a:t>
              </a:r>
            </a:p>
          </p:txBody>
        </p:sp>
        <p:sp>
          <p:nvSpPr>
            <p:cNvPr id="67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315E82B6-9466-4404-A9FA-F8E7233802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5616" y="3014929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3.2</a:t>
              </a:r>
            </a:p>
          </p:txBody>
        </p:sp>
        <p:sp>
          <p:nvSpPr>
            <p:cNvPr id="68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362D97A4-FA66-41C9-BC60-E68685AEDA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5616" y="3334158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3.3</a:t>
              </a:r>
            </a:p>
          </p:txBody>
        </p:sp>
        <p:sp>
          <p:nvSpPr>
            <p:cNvPr id="69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401BFAB2-FB92-4E3F-A191-67CA92D7A2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5616" y="3653387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3.4</a:t>
              </a:r>
            </a:p>
          </p:txBody>
        </p:sp>
        <p:sp>
          <p:nvSpPr>
            <p:cNvPr id="70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AB62F004-34A7-403E-B86E-DF9FA835D0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5616" y="3972617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3.5</a:t>
              </a:r>
            </a:p>
          </p:txBody>
        </p:sp>
        <p:sp>
          <p:nvSpPr>
            <p:cNvPr id="71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A57FD129-C53F-430C-B0B8-FCA087846E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5616" y="4611073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3.7</a:t>
              </a:r>
            </a:p>
          </p:txBody>
        </p:sp>
        <p:sp>
          <p:nvSpPr>
            <p:cNvPr id="72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01CB8A24-9EC7-4E90-A3E4-CD5DA2AB27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5616" y="4291845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3.6</a:t>
              </a:r>
            </a:p>
          </p:txBody>
        </p:sp>
        <p:sp>
          <p:nvSpPr>
            <p:cNvPr id="73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BBEFA63F-A439-466D-A158-96583B4F9C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5616" y="4930303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3.8</a:t>
              </a:r>
            </a:p>
          </p:txBody>
        </p:sp>
        <p:sp>
          <p:nvSpPr>
            <p:cNvPr id="74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8E9950A6-4883-4757-82C8-09A9C3B8F3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15616" y="5249531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3.9</a:t>
              </a:r>
            </a:p>
          </p:txBody>
        </p:sp>
        <p:sp>
          <p:nvSpPr>
            <p:cNvPr id="75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4DC4448E-696A-4A38-9275-A92BBA287C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3912" y="2695700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4.1</a:t>
              </a:r>
            </a:p>
          </p:txBody>
        </p:sp>
        <p:sp>
          <p:nvSpPr>
            <p:cNvPr id="76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50B7B31F-2ACA-4E96-A91A-19F300453D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3912" y="3014929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4.2</a:t>
              </a:r>
            </a:p>
          </p:txBody>
        </p:sp>
        <p:sp>
          <p:nvSpPr>
            <p:cNvPr id="77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576552AC-56E9-4A35-905D-F01C2D3FE8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3912" y="3334158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4.3</a:t>
              </a:r>
            </a:p>
          </p:txBody>
        </p:sp>
        <p:sp>
          <p:nvSpPr>
            <p:cNvPr id="78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3DB6D117-FB71-4710-BA0B-81D21310BC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3912" y="3653387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4.4</a:t>
              </a:r>
            </a:p>
          </p:txBody>
        </p:sp>
        <p:sp>
          <p:nvSpPr>
            <p:cNvPr id="79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2B0CB28A-D29F-4B0D-9E89-CB95C58ED9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3912" y="3972617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4.5</a:t>
              </a:r>
            </a:p>
          </p:txBody>
        </p:sp>
        <p:sp>
          <p:nvSpPr>
            <p:cNvPr id="80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D17EF23B-C55A-44ED-B6FB-A385022A97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3912" y="4611074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4.7</a:t>
              </a:r>
            </a:p>
          </p:txBody>
        </p:sp>
        <p:sp>
          <p:nvSpPr>
            <p:cNvPr id="81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91A926C9-6502-4DB8-B73D-08C3774640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3912" y="4291845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4.6</a:t>
              </a:r>
            </a:p>
          </p:txBody>
        </p:sp>
        <p:sp>
          <p:nvSpPr>
            <p:cNvPr id="82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9CAEB238-C20A-4CC2-A626-2DAE3B86F2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3912" y="4930303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4.8</a:t>
              </a:r>
            </a:p>
          </p:txBody>
        </p:sp>
        <p:sp>
          <p:nvSpPr>
            <p:cNvPr id="83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A2459DA1-30DB-4ED6-B172-59F16700EC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3912" y="5249532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4.9</a:t>
              </a:r>
            </a:p>
          </p:txBody>
        </p:sp>
        <p:sp>
          <p:nvSpPr>
            <p:cNvPr id="84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4B53AC0F-F944-4D4C-B6C1-6FCA7E403C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43912" y="5568757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4.9.1</a:t>
              </a:r>
            </a:p>
          </p:txBody>
        </p:sp>
        <p:sp>
          <p:nvSpPr>
            <p:cNvPr id="85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1D15F184-3FCF-4D2F-98D6-5F35D4335C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85850" y="2695700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5.1</a:t>
              </a:r>
            </a:p>
          </p:txBody>
        </p:sp>
        <p:sp>
          <p:nvSpPr>
            <p:cNvPr id="86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54CC5447-905D-456E-BF43-BFC94CD981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85850" y="3014929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5.2</a:t>
              </a:r>
            </a:p>
          </p:txBody>
        </p:sp>
        <p:sp>
          <p:nvSpPr>
            <p:cNvPr id="87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F0DAED04-B067-46C5-96DA-9F94630483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85850" y="3334158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5.3</a:t>
              </a:r>
            </a:p>
          </p:txBody>
        </p:sp>
        <p:sp>
          <p:nvSpPr>
            <p:cNvPr id="88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37EF610B-9CA7-42F2-8058-31A942A9FC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85850" y="3653387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5.4</a:t>
              </a:r>
            </a:p>
          </p:txBody>
        </p:sp>
        <p:sp>
          <p:nvSpPr>
            <p:cNvPr id="89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93011DBC-C115-497B-BFAC-05D8EA8109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85850" y="3972617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5.5</a:t>
              </a:r>
            </a:p>
          </p:txBody>
        </p:sp>
        <p:sp>
          <p:nvSpPr>
            <p:cNvPr id="90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0D06C70F-0289-4726-BC5D-ECA6D180DF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85850" y="4611074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5.7</a:t>
              </a:r>
            </a:p>
          </p:txBody>
        </p:sp>
        <p:sp>
          <p:nvSpPr>
            <p:cNvPr id="91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694FF5A6-AFE9-46E2-8A30-9B46BFA19E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85850" y="4291845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5.6</a:t>
              </a:r>
            </a:p>
          </p:txBody>
        </p:sp>
        <p:sp>
          <p:nvSpPr>
            <p:cNvPr id="92" name="Rectangle 26" descr="© INSCALE GmbH, 26.05.2010&#10;http://www.presentationload.com/">
              <a:extLst>
                <a:ext uri="{FF2B5EF4-FFF2-40B4-BE49-F238E27FC236}">
                  <a16:creationId xmlns:a16="http://schemas.microsoft.com/office/drawing/2014/main" id="{155F5BB9-B0DD-4E44-941F-8DD86E0DDF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85850" y="4930303"/>
              <a:ext cx="1335888" cy="233557"/>
            </a:xfrm>
            <a:prstGeom prst="rect">
              <a:avLst/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0" rIns="0" bIns="0" anchor="ctr" anchorCtr="0"/>
            <a:lstStyle/>
            <a:p>
              <a:pPr marL="190500" marR="0" lvl="0" indent="-190500" algn="l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Arbeitspaket 5.8</a:t>
              </a:r>
            </a:p>
          </p:txBody>
        </p:sp>
        <p:cxnSp>
          <p:nvCxnSpPr>
            <p:cNvPr id="93" name="Gerade Verbindung 149">
              <a:extLst>
                <a:ext uri="{FF2B5EF4-FFF2-40B4-BE49-F238E27FC236}">
                  <a16:creationId xmlns:a16="http://schemas.microsoft.com/office/drawing/2014/main" id="{989CCEF2-7906-444F-A832-8BC779AB4A7F}"/>
                </a:ext>
              </a:extLst>
            </p:cNvPr>
            <p:cNvCxnSpPr/>
            <p:nvPr/>
          </p:nvCxnSpPr>
          <p:spPr bwMode="gray">
            <a:xfrm rot="5400000">
              <a:off x="6223934" y="2108905"/>
              <a:ext cx="155398" cy="0"/>
            </a:xfrm>
            <a:prstGeom prst="line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94" name="Gerade Verbindung 150">
              <a:extLst>
                <a:ext uri="{FF2B5EF4-FFF2-40B4-BE49-F238E27FC236}">
                  <a16:creationId xmlns:a16="http://schemas.microsoft.com/office/drawing/2014/main" id="{F790E42A-68EA-4087-AEAA-25A20446D8DE}"/>
                </a:ext>
              </a:extLst>
            </p:cNvPr>
            <p:cNvCxnSpPr>
              <a:stCxn id="103" idx="2"/>
            </p:cNvCxnSpPr>
            <p:nvPr/>
          </p:nvCxnSpPr>
          <p:spPr bwMode="gray">
            <a:xfrm rot="5400000">
              <a:off x="4413852" y="2033640"/>
              <a:ext cx="305927" cy="0"/>
            </a:xfrm>
            <a:prstGeom prst="line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95" name="Gerade Verbindung 151">
              <a:extLst>
                <a:ext uri="{FF2B5EF4-FFF2-40B4-BE49-F238E27FC236}">
                  <a16:creationId xmlns:a16="http://schemas.microsoft.com/office/drawing/2014/main" id="{3911D464-0E1F-41F5-ACEF-615A7CB763DB}"/>
                </a:ext>
              </a:extLst>
            </p:cNvPr>
            <p:cNvCxnSpPr/>
            <p:nvPr/>
          </p:nvCxnSpPr>
          <p:spPr bwMode="gray">
            <a:xfrm rot="5400000">
              <a:off x="2767341" y="2108905"/>
              <a:ext cx="155398" cy="0"/>
            </a:xfrm>
            <a:prstGeom prst="line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96" name="Form 167">
              <a:extLst>
                <a:ext uri="{FF2B5EF4-FFF2-40B4-BE49-F238E27FC236}">
                  <a16:creationId xmlns:a16="http://schemas.microsoft.com/office/drawing/2014/main" id="{97C6BE80-80B1-4695-AF04-7FF8BCF2E734}"/>
                </a:ext>
              </a:extLst>
            </p:cNvPr>
            <p:cNvCxnSpPr>
              <a:endCxn id="98" idx="0"/>
            </p:cNvCxnSpPr>
            <p:nvPr/>
          </p:nvCxnSpPr>
          <p:spPr bwMode="gray">
            <a:xfrm rot="10800000" flipV="1">
              <a:off x="1102018" y="2031205"/>
              <a:ext cx="3471318" cy="155397"/>
            </a:xfrm>
            <a:prstGeom prst="bentConnector2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cxnSp>
          <p:nvCxnSpPr>
            <p:cNvPr id="97" name="Form 170">
              <a:extLst>
                <a:ext uri="{FF2B5EF4-FFF2-40B4-BE49-F238E27FC236}">
                  <a16:creationId xmlns:a16="http://schemas.microsoft.com/office/drawing/2014/main" id="{6F8B2394-9AFB-4695-9D17-45E150816CFD}"/>
                </a:ext>
              </a:extLst>
            </p:cNvPr>
            <p:cNvCxnSpPr/>
            <p:nvPr/>
          </p:nvCxnSpPr>
          <p:spPr bwMode="gray">
            <a:xfrm rot="16200000" flipV="1">
              <a:off x="6226958" y="371064"/>
              <a:ext cx="155397" cy="3475682"/>
            </a:xfrm>
            <a:prstGeom prst="bentConnector2">
              <a:avLst/>
            </a:prstGeom>
            <a:noFill/>
            <a:ln w="12700" cap="flat" cmpd="sng" algn="ctr">
              <a:solidFill>
                <a:srgbClr val="969696"/>
              </a:solidFill>
              <a:prstDash val="solid"/>
            </a:ln>
            <a:effectLst/>
          </p:spPr>
        </p:cxnSp>
        <p:sp>
          <p:nvSpPr>
            <p:cNvPr id="98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6E99FEB7-8DEE-442B-B8D8-79E1C4F7F4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850" y="2186603"/>
              <a:ext cx="1556336" cy="325426"/>
            </a:xfrm>
            <a:prstGeom prst="rect">
              <a:avLst/>
            </a:prstGeom>
            <a:gradFill flip="none" rotWithShape="1">
              <a:gsLst>
                <a:gs pos="0">
                  <a:srgbClr val="969696">
                    <a:shade val="30000"/>
                    <a:satMod val="115000"/>
                  </a:srgbClr>
                </a:gs>
                <a:gs pos="50000">
                  <a:srgbClr val="969696">
                    <a:shade val="67500"/>
                    <a:satMod val="115000"/>
                  </a:srgbClr>
                </a:gs>
                <a:gs pos="100000">
                  <a:srgbClr val="96969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charset="0"/>
                </a:rPr>
                <a:t>Teilaufgabe 1</a:t>
              </a:r>
            </a:p>
          </p:txBody>
        </p:sp>
        <p:sp>
          <p:nvSpPr>
            <p:cNvPr id="99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F841CD24-BEF4-4703-BDEB-EA4E3641F3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64329" y="2186603"/>
              <a:ext cx="1556336" cy="325426"/>
            </a:xfrm>
            <a:prstGeom prst="rect">
              <a:avLst/>
            </a:prstGeom>
            <a:gradFill flip="none" rotWithShape="1">
              <a:gsLst>
                <a:gs pos="0">
                  <a:srgbClr val="969696">
                    <a:shade val="30000"/>
                    <a:satMod val="115000"/>
                  </a:srgbClr>
                </a:gs>
                <a:gs pos="50000">
                  <a:srgbClr val="969696">
                    <a:shade val="67500"/>
                    <a:satMod val="115000"/>
                  </a:srgbClr>
                </a:gs>
                <a:gs pos="100000">
                  <a:srgbClr val="96969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charset="0"/>
                </a:rPr>
                <a:t>Teilaufgabe 5</a:t>
              </a:r>
            </a:p>
          </p:txBody>
        </p:sp>
        <p:sp>
          <p:nvSpPr>
            <p:cNvPr id="100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80B923CA-1D10-4F0C-BD5D-F2DD34865D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29209" y="2186603"/>
              <a:ext cx="1556336" cy="325426"/>
            </a:xfrm>
            <a:prstGeom prst="rect">
              <a:avLst/>
            </a:prstGeom>
            <a:gradFill flip="none" rotWithShape="1">
              <a:gsLst>
                <a:gs pos="0">
                  <a:srgbClr val="969696">
                    <a:shade val="30000"/>
                    <a:satMod val="115000"/>
                  </a:srgbClr>
                </a:gs>
                <a:gs pos="50000">
                  <a:srgbClr val="969696">
                    <a:shade val="67500"/>
                    <a:satMod val="115000"/>
                  </a:srgbClr>
                </a:gs>
                <a:gs pos="100000">
                  <a:srgbClr val="96969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charset="0"/>
                </a:rPr>
                <a:t>Teilaufgabe 4</a:t>
              </a:r>
            </a:p>
          </p:txBody>
        </p:sp>
        <p:sp>
          <p:nvSpPr>
            <p:cNvPr id="101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17F17A12-0A9B-477E-9504-0D87E7EAB8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58970" y="2186603"/>
              <a:ext cx="1556336" cy="325426"/>
            </a:xfrm>
            <a:prstGeom prst="rect">
              <a:avLst/>
            </a:prstGeom>
            <a:gradFill flip="none" rotWithShape="1">
              <a:gsLst>
                <a:gs pos="0">
                  <a:srgbClr val="969696">
                    <a:shade val="30000"/>
                    <a:satMod val="115000"/>
                  </a:srgbClr>
                </a:gs>
                <a:gs pos="50000">
                  <a:srgbClr val="969696">
                    <a:shade val="67500"/>
                    <a:satMod val="115000"/>
                  </a:srgbClr>
                </a:gs>
                <a:gs pos="100000">
                  <a:srgbClr val="96969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charset="0"/>
                </a:rPr>
                <a:t>Teilaufgabe 2</a:t>
              </a:r>
            </a:p>
          </p:txBody>
        </p:sp>
        <p:sp>
          <p:nvSpPr>
            <p:cNvPr id="102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1559B62E-CA53-4E3B-82FF-452A102B89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88646" y="2186603"/>
              <a:ext cx="1556336" cy="325426"/>
            </a:xfrm>
            <a:prstGeom prst="rect">
              <a:avLst/>
            </a:prstGeom>
            <a:gradFill flip="none" rotWithShape="1">
              <a:gsLst>
                <a:gs pos="0">
                  <a:srgbClr val="969696">
                    <a:shade val="30000"/>
                    <a:satMod val="115000"/>
                  </a:srgbClr>
                </a:gs>
                <a:gs pos="50000">
                  <a:srgbClr val="969696">
                    <a:shade val="67500"/>
                    <a:satMod val="115000"/>
                  </a:srgbClr>
                </a:gs>
                <a:gs pos="100000">
                  <a:srgbClr val="96969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charset="0"/>
                </a:rPr>
                <a:t>Teilaufgabe 3</a:t>
              </a:r>
            </a:p>
          </p:txBody>
        </p:sp>
        <p:sp>
          <p:nvSpPr>
            <p:cNvPr id="103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8076F109-5C18-4D66-8DC9-13E62B5530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1124" y="1555577"/>
              <a:ext cx="2891381" cy="325100"/>
            </a:xfrm>
            <a:prstGeom prst="rect">
              <a:avLst/>
            </a:prstGeom>
            <a:gradFill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Projektname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90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Ressourcen- &amp; Kostenschätzung Gesamtprojekt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80EBB3B-1387-E44E-B1D7-EF966C114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176171"/>
              </p:ext>
            </p:extLst>
          </p:nvPr>
        </p:nvGraphicFramePr>
        <p:xfrm>
          <a:off x="532678" y="1639207"/>
          <a:ext cx="8832343" cy="19775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91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220345" indent="-27432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400" kern="1600" dirty="0">
                          <a:effectLst/>
                        </a:rPr>
                        <a:t>Phase</a:t>
                      </a:r>
                      <a:endParaRPr lang="de-CH" sz="1200" b="1" kern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200" kern="1600" dirty="0">
                          <a:effectLst/>
                        </a:rPr>
                        <a:t>Wesentliche DL (KISOT)  [PT]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200" kern="1600" dirty="0">
                          <a:effectLst/>
                        </a:rPr>
                        <a:t>Nicht wesentliche DL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200" kern="1600" dirty="0">
                          <a:effectLst/>
                        </a:rPr>
                        <a:t>[PT]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200" kern="1600" dirty="0">
                          <a:effectLst/>
                        </a:rPr>
                        <a:t>Total [PT]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Total Projekt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dirty="0">
                          <a:effectLst/>
                        </a:rPr>
                        <a:t>4</a:t>
                      </a:r>
                      <a:endParaRPr lang="de-CH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dirty="0">
                          <a:effectLst/>
                        </a:rPr>
                        <a:t>4</a:t>
                      </a:r>
                      <a:endParaRPr lang="de-CH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b="1" dirty="0">
                          <a:effectLst/>
                        </a:rPr>
                        <a:t>8</a:t>
                      </a:r>
                      <a:endParaRPr lang="de-CH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Initialisierung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2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extLst>
                  <a:ext uri="{0D108BD9-81ED-4DB2-BD59-A6C34878D82A}">
                    <a16:rowId xmlns:a16="http://schemas.microsoft.com/office/drawing/2014/main" val="17269893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Konzeption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2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Realisierung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2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extLst>
                  <a:ext uri="{0D108BD9-81ED-4DB2-BD59-A6C34878D82A}">
                    <a16:rowId xmlns:a16="http://schemas.microsoft.com/office/drawing/2014/main" val="2996058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Einführung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/>
                </a:tc>
                <a:extLst>
                  <a:ext uri="{0D108BD9-81ED-4DB2-BD59-A6C34878D82A}">
                    <a16:rowId xmlns:a16="http://schemas.microsoft.com/office/drawing/2014/main" val="1479029930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C39E286-5FFE-7F47-AB2B-C47E66202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46905"/>
              </p:ext>
            </p:extLst>
          </p:nvPr>
        </p:nvGraphicFramePr>
        <p:xfrm>
          <a:off x="532677" y="3833516"/>
          <a:ext cx="8832344" cy="20267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7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6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501650" indent="-501650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de-CH" sz="1200" kern="1600" dirty="0">
                          <a:effectLst/>
                        </a:rPr>
                        <a:t> </a:t>
                      </a:r>
                      <a:r>
                        <a:rPr lang="de-CH" sz="1400" kern="1600" dirty="0">
                          <a:effectLst/>
                        </a:rPr>
                        <a:t>Phase</a:t>
                      </a:r>
                      <a:endParaRPr lang="de-CH" sz="1200" b="1" kern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Intern wesentliche DL [CHF]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Extern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Dienstleistungen [CHF]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Extern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Sachleistungen [CHF]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</a:rPr>
                        <a:t>Total Extern [CHF]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Total Projekt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b="1" dirty="0">
                          <a:effectLst/>
                        </a:rPr>
                        <a:t>4'000</a:t>
                      </a:r>
                      <a:endParaRPr lang="de-CH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b="1" dirty="0">
                          <a:effectLst/>
                        </a:rPr>
                        <a:t>4'000</a:t>
                      </a:r>
                      <a:endParaRPr lang="de-CH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b="1" dirty="0">
                          <a:effectLst/>
                        </a:rPr>
                        <a:t>4'000</a:t>
                      </a:r>
                      <a:endParaRPr lang="de-CH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b="1" dirty="0">
                          <a:effectLst/>
                        </a:rPr>
                        <a:t>12'000</a:t>
                      </a:r>
                      <a:endParaRPr lang="de-CH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Initialisierung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3'000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Konzeption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3'000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Realisierung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3'000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3537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Einführung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1'000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400" dirty="0">
                          <a:effectLst/>
                        </a:rPr>
                        <a:t>3'000</a:t>
                      </a:r>
                      <a:endParaRPr lang="de-CH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578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A3D503BE-D5A4-4451-A7B8-7D0CE2AE2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4911" r="7797" b="3016"/>
          <a:stretch/>
        </p:blipFill>
        <p:spPr bwMode="auto">
          <a:xfrm>
            <a:off x="0" y="1302777"/>
            <a:ext cx="12192000" cy="55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BE7B6-09C7-48CE-ABDF-0822E08B1A97}" type="slidenum">
              <a:rPr lang="en-GB"/>
              <a:pPr/>
              <a:t>16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  <a:endParaRPr lang="de-CH" dirty="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5490436-CAFD-4F77-AC88-06DF08FF90A3}"/>
              </a:ext>
            </a:extLst>
          </p:cNvPr>
          <p:cNvSpPr/>
          <p:nvPr/>
        </p:nvSpPr>
        <p:spPr bwMode="gray">
          <a:xfrm>
            <a:off x="940864" y="1638776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Projektstart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DF9F002-82F8-4B75-B436-D33BB8970F72}"/>
              </a:ext>
            </a:extLst>
          </p:cNvPr>
          <p:cNvSpPr/>
          <p:nvPr/>
        </p:nvSpPr>
        <p:spPr bwMode="gray">
          <a:xfrm>
            <a:off x="580865" y="1638776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9DEAC6-415F-457C-9851-ACB541D51A53}"/>
              </a:ext>
            </a:extLst>
          </p:cNvPr>
          <p:cNvSpPr/>
          <p:nvPr/>
        </p:nvSpPr>
        <p:spPr bwMode="gray">
          <a:xfrm>
            <a:off x="940864" y="2494252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</a:t>
            </a:r>
            <a:r>
              <a:rPr lang="de-CH" sz="2400" b="1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rojektplanung</a:t>
            </a:r>
            <a:endParaRPr lang="de-CH" sz="2400" b="1" dirty="0">
              <a:solidFill>
                <a:schemeClr val="bg1">
                  <a:lumMod val="95000"/>
                </a:schemeClr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AB78FE-46BA-433B-94A2-053B71050DEC}"/>
              </a:ext>
            </a:extLst>
          </p:cNvPr>
          <p:cNvSpPr/>
          <p:nvPr/>
        </p:nvSpPr>
        <p:spPr bwMode="gray">
          <a:xfrm>
            <a:off x="580865" y="2486968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8BFDBD1-6AC7-4712-9C2E-BDC15EE584AC}"/>
              </a:ext>
            </a:extLst>
          </p:cNvPr>
          <p:cNvSpPr/>
          <p:nvPr/>
        </p:nvSpPr>
        <p:spPr bwMode="gray">
          <a:xfrm>
            <a:off x="940864" y="3335163"/>
            <a:ext cx="6767951" cy="720000"/>
          </a:xfrm>
          <a:prstGeom prst="rect">
            <a:avLst/>
          </a:prstGeom>
          <a:solidFill>
            <a:schemeClr val="tx2">
              <a:lumMod val="75000"/>
              <a:lumOff val="25000"/>
              <a:alpha val="67000"/>
            </a:schemeClr>
          </a:solidFill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CH" sz="2400" b="1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Projektsteuerung</a:t>
            </a:r>
            <a:endParaRPr lang="de-CH" sz="2400" b="1" dirty="0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A7181B8-10D0-4ADB-8CF6-E4E0854DF006}"/>
              </a:ext>
            </a:extLst>
          </p:cNvPr>
          <p:cNvSpPr/>
          <p:nvPr/>
        </p:nvSpPr>
        <p:spPr bwMode="gray">
          <a:xfrm>
            <a:off x="580865" y="3335163"/>
            <a:ext cx="360000" cy="72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de-DE" sz="28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A3DD61F-DEE2-47D8-B9A7-E8776B840BE8}"/>
              </a:ext>
            </a:extLst>
          </p:cNvPr>
          <p:cNvSpPr/>
          <p:nvPr/>
        </p:nvSpPr>
        <p:spPr bwMode="gray">
          <a:xfrm>
            <a:off x="940864" y="4161585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Projektabschluss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380ADD9-AF32-4BD3-ABBD-6468704352E1}"/>
              </a:ext>
            </a:extLst>
          </p:cNvPr>
          <p:cNvSpPr/>
          <p:nvPr/>
        </p:nvSpPr>
        <p:spPr bwMode="gray">
          <a:xfrm>
            <a:off x="580865" y="4161585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96C98BA-EFA1-4362-B542-C3EEF40AB142}"/>
              </a:ext>
            </a:extLst>
          </p:cNvPr>
          <p:cNvSpPr/>
          <p:nvPr/>
        </p:nvSpPr>
        <p:spPr bwMode="gray">
          <a:xfrm>
            <a:off x="940342" y="4973593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Diverses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8A5B52F-1E87-4916-A73A-E3A0D574176E}"/>
              </a:ext>
            </a:extLst>
          </p:cNvPr>
          <p:cNvSpPr/>
          <p:nvPr/>
        </p:nvSpPr>
        <p:spPr bwMode="gray">
          <a:xfrm>
            <a:off x="578166" y="4959642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</a:t>
            </a:r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BE8B35D0-EB11-4F8D-AF29-ABFA5CF223BB}"/>
              </a:ext>
            </a:extLst>
          </p:cNvPr>
          <p:cNvSpPr txBox="1">
            <a:spLocks/>
          </p:cNvSpPr>
          <p:nvPr/>
        </p:nvSpPr>
        <p:spPr>
          <a:xfrm>
            <a:off x="1781173" y="6561805"/>
            <a:ext cx="325438" cy="106363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CE868B0C-1D33-46FF-82B8-A5A6266E80F3}" type="slidenum">
              <a:rPr lang="en-GB" sz="600">
                <a:solidFill>
                  <a:srgbClr val="4B4B4D"/>
                </a:solidFill>
              </a:rPr>
              <a:pPr algn="l"/>
              <a:t>16</a:t>
            </a:fld>
            <a:endParaRPr lang="en-GB" sz="600" dirty="0">
              <a:solidFill>
                <a:srgbClr val="4B4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0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17CDBB4-ECD6-4862-9905-D928114D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Projektstatusbericht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E0B1E3-4F2F-49AB-BCE0-6873FD9D5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C839-0251-4542-BFCC-EE6B1DB5AA8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E1B3DE-AA52-474C-B402-60EF140B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19BF3567-E092-4AB8-8DFA-00C741A9D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67442"/>
              </p:ext>
            </p:extLst>
          </p:nvPr>
        </p:nvGraphicFramePr>
        <p:xfrm>
          <a:off x="460544" y="2252743"/>
          <a:ext cx="10463814" cy="1209295"/>
        </p:xfrm>
        <a:graphic>
          <a:graphicData uri="http://schemas.openxmlformats.org/drawingml/2006/table">
            <a:tbl>
              <a:tblPr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4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4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79F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1" kern="1200" baseline="0" dirty="0">
                        <a:solidFill>
                          <a:srgbClr val="FFFF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1" kern="1200" baseline="0" dirty="0">
                        <a:solidFill>
                          <a:srgbClr val="FFFF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Zeit / Termine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Kosten / Budget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Anforderungen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FFFFFF"/>
                          </a:solidFill>
                        </a:rPr>
                        <a:t>Gesamtstatus</a:t>
                      </a:r>
                      <a:endParaRPr lang="de-DE" sz="1200" b="1" kern="1200" baseline="0" dirty="0">
                        <a:solidFill>
                          <a:srgbClr val="FFFF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FFFFFF"/>
                          </a:solidFill>
                        </a:rPr>
                        <a:t>Nächste Schritte</a:t>
                      </a:r>
                      <a:endParaRPr lang="de-DE" sz="1200" b="1" kern="1200" baseline="0" dirty="0">
                        <a:solidFill>
                          <a:srgbClr val="FFFF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FFFFFF"/>
                          </a:solidFill>
                        </a:rPr>
                        <a:t>Entscheidungen</a:t>
                      </a:r>
                      <a:endParaRPr lang="de-DE" sz="1200" b="1" kern="1200" baseline="0" dirty="0">
                        <a:solidFill>
                          <a:srgbClr val="FFFF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  <a:gs pos="100000">
                          <a:srgbClr val="2A79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elle 30">
            <a:extLst>
              <a:ext uri="{FF2B5EF4-FFF2-40B4-BE49-F238E27FC236}">
                <a16:creationId xmlns:a16="http://schemas.microsoft.com/office/drawing/2014/main" id="{8A7D9ED6-F2BA-4550-B1E9-28120D424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2078"/>
              </p:ext>
            </p:extLst>
          </p:nvPr>
        </p:nvGraphicFramePr>
        <p:xfrm>
          <a:off x="460544" y="3600450"/>
          <a:ext cx="10463814" cy="2197100"/>
        </p:xfrm>
        <a:graphic>
          <a:graphicData uri="http://schemas.openxmlformats.org/drawingml/2006/table">
            <a:tbl>
              <a:tblPr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4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7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00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with your own text.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05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with your own text. </a:t>
                      </a:r>
                      <a:br>
                        <a:rPr lang="en-US" sz="1050" noProof="1">
                          <a:solidFill>
                            <a:srgbClr val="000000"/>
                          </a:solidFill>
                        </a:rPr>
                      </a:br>
                      <a:endParaRPr lang="de-DE" sz="105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050" kern="120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with your own text.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endParaRPr lang="en-US" sz="1050" kern="1200" noProof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  <a:tabLst/>
                      </a:pPr>
                      <a:r>
                        <a:rPr lang="en-US" sz="1050" kern="120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with your own text. </a:t>
                      </a:r>
                      <a:endParaRPr lang="de-DE" sz="1050" kern="1200" noProof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en-US" sz="1050" kern="120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with your own text. </a:t>
                      </a:r>
                      <a:endParaRPr lang="de-DE" sz="1050" kern="1200" noProof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79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05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with your own text.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05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with your own text. </a:t>
                      </a:r>
                      <a:endParaRPr lang="de-DE" sz="1000" kern="1200" noProof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79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05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with your own text.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05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with your own text. 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79F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2" name="Gruppieren 39">
            <a:extLst>
              <a:ext uri="{FF2B5EF4-FFF2-40B4-BE49-F238E27FC236}">
                <a16:creationId xmlns:a16="http://schemas.microsoft.com/office/drawing/2014/main" id="{354A6DFD-016F-44FD-82BD-89FD81A91659}"/>
              </a:ext>
            </a:extLst>
          </p:cNvPr>
          <p:cNvGrpSpPr/>
          <p:nvPr/>
        </p:nvGrpSpPr>
        <p:grpSpPr bwMode="gray">
          <a:xfrm>
            <a:off x="1237931" y="2343873"/>
            <a:ext cx="295011" cy="788703"/>
            <a:chOff x="-952820" y="2274473"/>
            <a:chExt cx="753035" cy="2013217"/>
          </a:xfrm>
        </p:grpSpPr>
        <p:sp>
          <p:nvSpPr>
            <p:cNvPr id="33" name="Abgerundetes Rechteck 40">
              <a:extLst>
                <a:ext uri="{FF2B5EF4-FFF2-40B4-BE49-F238E27FC236}">
                  <a16:creationId xmlns:a16="http://schemas.microsoft.com/office/drawing/2014/main" id="{88A7A27A-096A-4E55-B6C2-5DC781B9C2B2}"/>
                </a:ext>
              </a:extLst>
            </p:cNvPr>
            <p:cNvSpPr/>
            <p:nvPr/>
          </p:nvSpPr>
          <p:spPr bwMode="gray">
            <a:xfrm>
              <a:off x="-952820" y="2274473"/>
              <a:ext cx="753035" cy="2013217"/>
            </a:xfrm>
            <a:prstGeom prst="round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solidFill>
                <a:srgbClr val="AFAFA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8597D73-9341-4DBF-A0CB-960E55D4E319}"/>
                </a:ext>
              </a:extLst>
            </p:cNvPr>
            <p:cNvSpPr/>
            <p:nvPr/>
          </p:nvSpPr>
          <p:spPr bwMode="gray">
            <a:xfrm>
              <a:off x="-860612" y="2374366"/>
              <a:ext cx="553251" cy="553251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B2B9A367-CEC0-47B5-AD6F-0C518FA7CE94}"/>
                </a:ext>
              </a:extLst>
            </p:cNvPr>
            <p:cNvSpPr/>
            <p:nvPr/>
          </p:nvSpPr>
          <p:spPr bwMode="gray">
            <a:xfrm>
              <a:off x="-860612" y="3002011"/>
              <a:ext cx="553251" cy="55325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1EFE6C4-26D0-4580-87ED-0B391C043410}"/>
                </a:ext>
              </a:extLst>
            </p:cNvPr>
            <p:cNvSpPr/>
            <p:nvPr/>
          </p:nvSpPr>
          <p:spPr bwMode="gray">
            <a:xfrm>
              <a:off x="-860612" y="3629656"/>
              <a:ext cx="553251" cy="553251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7" name="Gruppieren 39">
            <a:extLst>
              <a:ext uri="{FF2B5EF4-FFF2-40B4-BE49-F238E27FC236}">
                <a16:creationId xmlns:a16="http://schemas.microsoft.com/office/drawing/2014/main" id="{24DC72D8-18B6-4C94-8894-AAE4155AE8A3}"/>
              </a:ext>
            </a:extLst>
          </p:cNvPr>
          <p:cNvGrpSpPr/>
          <p:nvPr/>
        </p:nvGrpSpPr>
        <p:grpSpPr bwMode="gray">
          <a:xfrm>
            <a:off x="2922191" y="2343873"/>
            <a:ext cx="295011" cy="788703"/>
            <a:chOff x="-952820" y="2274473"/>
            <a:chExt cx="753035" cy="2013217"/>
          </a:xfrm>
        </p:grpSpPr>
        <p:sp>
          <p:nvSpPr>
            <p:cNvPr id="38" name="Abgerundetes Rechteck 46">
              <a:extLst>
                <a:ext uri="{FF2B5EF4-FFF2-40B4-BE49-F238E27FC236}">
                  <a16:creationId xmlns:a16="http://schemas.microsoft.com/office/drawing/2014/main" id="{4357D49F-49F1-481E-A6E4-D55350BDE896}"/>
                </a:ext>
              </a:extLst>
            </p:cNvPr>
            <p:cNvSpPr/>
            <p:nvPr/>
          </p:nvSpPr>
          <p:spPr bwMode="gray">
            <a:xfrm>
              <a:off x="-952820" y="2274473"/>
              <a:ext cx="753035" cy="2013217"/>
            </a:xfrm>
            <a:prstGeom prst="round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solidFill>
                <a:srgbClr val="AFAFA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AEEF748A-B774-4386-90ED-723337C5B66D}"/>
                </a:ext>
              </a:extLst>
            </p:cNvPr>
            <p:cNvSpPr/>
            <p:nvPr/>
          </p:nvSpPr>
          <p:spPr bwMode="gray">
            <a:xfrm>
              <a:off x="-860612" y="2374366"/>
              <a:ext cx="553251" cy="553251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A07AE455-3D79-4FC8-91BF-D844449E6648}"/>
                </a:ext>
              </a:extLst>
            </p:cNvPr>
            <p:cNvSpPr/>
            <p:nvPr/>
          </p:nvSpPr>
          <p:spPr bwMode="gray">
            <a:xfrm>
              <a:off x="-860612" y="3002011"/>
              <a:ext cx="553251" cy="55325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B76528E5-6B67-473D-8E12-1CC28EE93868}"/>
                </a:ext>
              </a:extLst>
            </p:cNvPr>
            <p:cNvSpPr/>
            <p:nvPr/>
          </p:nvSpPr>
          <p:spPr bwMode="gray">
            <a:xfrm>
              <a:off x="-860612" y="3629656"/>
              <a:ext cx="553251" cy="553251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uppieren 54">
            <a:extLst>
              <a:ext uri="{FF2B5EF4-FFF2-40B4-BE49-F238E27FC236}">
                <a16:creationId xmlns:a16="http://schemas.microsoft.com/office/drawing/2014/main" id="{C11AFC1C-F735-49E4-AC87-3E50B248199B}"/>
              </a:ext>
            </a:extLst>
          </p:cNvPr>
          <p:cNvGrpSpPr/>
          <p:nvPr/>
        </p:nvGrpSpPr>
        <p:grpSpPr bwMode="gray">
          <a:xfrm>
            <a:off x="4617373" y="2343873"/>
            <a:ext cx="295011" cy="788703"/>
            <a:chOff x="-952820" y="2274473"/>
            <a:chExt cx="753035" cy="2013217"/>
          </a:xfrm>
        </p:grpSpPr>
        <p:sp>
          <p:nvSpPr>
            <p:cNvPr id="43" name="Abgerundetes Rechteck 55">
              <a:extLst>
                <a:ext uri="{FF2B5EF4-FFF2-40B4-BE49-F238E27FC236}">
                  <a16:creationId xmlns:a16="http://schemas.microsoft.com/office/drawing/2014/main" id="{E1F7C331-AD19-4CFC-8E99-747FEDD6C60C}"/>
                </a:ext>
              </a:extLst>
            </p:cNvPr>
            <p:cNvSpPr/>
            <p:nvPr/>
          </p:nvSpPr>
          <p:spPr bwMode="gray">
            <a:xfrm>
              <a:off x="-952820" y="2274473"/>
              <a:ext cx="753035" cy="2013217"/>
            </a:xfrm>
            <a:prstGeom prst="round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solidFill>
                <a:srgbClr val="AFAFA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9501D147-8ABF-4E86-B8F0-DE2B2865E873}"/>
                </a:ext>
              </a:extLst>
            </p:cNvPr>
            <p:cNvSpPr/>
            <p:nvPr/>
          </p:nvSpPr>
          <p:spPr bwMode="gray">
            <a:xfrm>
              <a:off x="-860612" y="2374366"/>
              <a:ext cx="553251" cy="553251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FCF73772-04D8-43E4-9687-C32B7A1EA045}"/>
                </a:ext>
              </a:extLst>
            </p:cNvPr>
            <p:cNvSpPr/>
            <p:nvPr/>
          </p:nvSpPr>
          <p:spPr bwMode="gray">
            <a:xfrm>
              <a:off x="-860612" y="3002011"/>
              <a:ext cx="553251" cy="55325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5AC3C83-E537-4C84-AB27-14D13CA927ED}"/>
                </a:ext>
              </a:extLst>
            </p:cNvPr>
            <p:cNvSpPr/>
            <p:nvPr/>
          </p:nvSpPr>
          <p:spPr bwMode="gray">
            <a:xfrm>
              <a:off x="-860612" y="3629656"/>
              <a:ext cx="553251" cy="553251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uppieren 59">
            <a:extLst>
              <a:ext uri="{FF2B5EF4-FFF2-40B4-BE49-F238E27FC236}">
                <a16:creationId xmlns:a16="http://schemas.microsoft.com/office/drawing/2014/main" id="{0E4F64CA-E788-43F0-9F3A-BCF31A253A48}"/>
              </a:ext>
            </a:extLst>
          </p:cNvPr>
          <p:cNvGrpSpPr/>
          <p:nvPr/>
        </p:nvGrpSpPr>
        <p:grpSpPr bwMode="gray">
          <a:xfrm>
            <a:off x="8103256" y="2343873"/>
            <a:ext cx="295011" cy="788703"/>
            <a:chOff x="-952820" y="2274473"/>
            <a:chExt cx="753035" cy="2013217"/>
          </a:xfrm>
        </p:grpSpPr>
        <p:sp>
          <p:nvSpPr>
            <p:cNvPr id="48" name="Abgerundetes Rechteck 60">
              <a:extLst>
                <a:ext uri="{FF2B5EF4-FFF2-40B4-BE49-F238E27FC236}">
                  <a16:creationId xmlns:a16="http://schemas.microsoft.com/office/drawing/2014/main" id="{39D909ED-0DF6-4D36-8D6F-C147B4641DF3}"/>
                </a:ext>
              </a:extLst>
            </p:cNvPr>
            <p:cNvSpPr/>
            <p:nvPr/>
          </p:nvSpPr>
          <p:spPr bwMode="gray">
            <a:xfrm>
              <a:off x="-952820" y="2274473"/>
              <a:ext cx="753035" cy="2013217"/>
            </a:xfrm>
            <a:prstGeom prst="round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solidFill>
                <a:srgbClr val="AFAFAF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367234DF-9030-4C0D-A9D4-093BE5D1254F}"/>
                </a:ext>
              </a:extLst>
            </p:cNvPr>
            <p:cNvSpPr/>
            <p:nvPr/>
          </p:nvSpPr>
          <p:spPr bwMode="gray">
            <a:xfrm>
              <a:off x="-860612" y="2374366"/>
              <a:ext cx="553251" cy="553251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2DD3107F-EEA7-4CE8-8DE7-2F6D0485CADE}"/>
                </a:ext>
              </a:extLst>
            </p:cNvPr>
            <p:cNvSpPr/>
            <p:nvPr/>
          </p:nvSpPr>
          <p:spPr bwMode="gray">
            <a:xfrm>
              <a:off x="-860612" y="3002011"/>
              <a:ext cx="553251" cy="55325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D8299E9-B600-4088-94D3-DA337B111B46}"/>
                </a:ext>
              </a:extLst>
            </p:cNvPr>
            <p:cNvSpPr/>
            <p:nvPr/>
          </p:nvSpPr>
          <p:spPr bwMode="gray">
            <a:xfrm>
              <a:off x="-860612" y="3629656"/>
              <a:ext cx="553251" cy="553251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rgbClr val="AFAFAF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52" name="Tabelle 51">
            <a:extLst>
              <a:ext uri="{FF2B5EF4-FFF2-40B4-BE49-F238E27FC236}">
                <a16:creationId xmlns:a16="http://schemas.microsoft.com/office/drawing/2014/main" id="{093D6E1A-21AC-4986-B0F5-374A096DF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5474"/>
              </p:ext>
            </p:extLst>
          </p:nvPr>
        </p:nvGraphicFramePr>
        <p:xfrm>
          <a:off x="460542" y="1555751"/>
          <a:ext cx="10463820" cy="550864"/>
        </p:xfrm>
        <a:graphic>
          <a:graphicData uri="http://schemas.openxmlformats.org/drawingml/2006/table">
            <a:tbl>
              <a:tblPr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1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5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FFFFFF"/>
                          </a:solidFill>
                        </a:rPr>
                        <a:t>Projektname</a:t>
                      </a:r>
                      <a:r>
                        <a:rPr lang="de-DE" sz="1200" b="1" kern="1200" baseline="0" dirty="0">
                          <a:solidFill>
                            <a:srgbClr val="FFFFFF"/>
                          </a:solidFill>
                        </a:rPr>
                        <a:t> / Nr.</a:t>
                      </a:r>
                      <a:endParaRPr lang="de-DE" sz="1200" b="1" kern="1200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2A79FF"/>
                        </a:gs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Datum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01.01.2022</a:t>
                      </a: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Verfasser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u="none" kern="1200" baseline="0" dirty="0">
                          <a:solidFill>
                            <a:srgbClr val="000000"/>
                          </a:solidFill>
                        </a:rPr>
                        <a:t>&lt;Name &gt;</a:t>
                      </a: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90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1"/>
              <a:t>Change Request</a:t>
            </a:r>
            <a:endParaRPr lang="de-DE" b="0" noProof="1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48833"/>
              </p:ext>
            </p:extLst>
          </p:nvPr>
        </p:nvGraphicFramePr>
        <p:xfrm>
          <a:off x="676527" y="1616307"/>
          <a:ext cx="10229661" cy="7876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0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4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4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6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Teilprojekt 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2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Verantwortlicher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kern="1200" baseline="0" dirty="0">
                          <a:solidFill>
                            <a:srgbClr val="000000"/>
                          </a:solidFill>
                        </a:rPr>
                        <a:t>&lt;Name 1&gt;</a:t>
                      </a: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Datum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01.01.2022</a:t>
                      </a: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Request-Nr.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kern="1200" dirty="0">
                          <a:solidFill>
                            <a:srgbClr val="000000"/>
                          </a:solidFill>
                        </a:rPr>
                        <a:t>05</a:t>
                      </a: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Veranlasser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u="none" kern="1200" baseline="0" dirty="0">
                          <a:solidFill>
                            <a:srgbClr val="000000"/>
                          </a:solidFill>
                        </a:rPr>
                        <a:t>&lt;Name 2&gt;</a:t>
                      </a: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Zieltermin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Priorität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kern="1200" dirty="0">
                          <a:solidFill>
                            <a:srgbClr val="000000"/>
                          </a:solidFill>
                        </a:rPr>
                        <a:t>niedrig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rgbClr val="000000"/>
                          </a:solidFill>
                        </a:rPr>
                        <a:t>mittel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kern="1200" dirty="0">
                          <a:solidFill>
                            <a:srgbClr val="000000"/>
                          </a:solidFill>
                        </a:rPr>
                        <a:t>hoch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kern="1200" dirty="0">
                          <a:solidFill>
                            <a:srgbClr val="FFFFFF"/>
                          </a:solidFill>
                        </a:rPr>
                        <a:t>x</a:t>
                      </a:r>
                      <a:endParaRPr lang="de-DE" sz="1200" b="1" kern="1200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17061"/>
              </p:ext>
            </p:extLst>
          </p:nvPr>
        </p:nvGraphicFramePr>
        <p:xfrm>
          <a:off x="676528" y="2584682"/>
          <a:ext cx="10229660" cy="232700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1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48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Beschreibung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</a:t>
                      </a:r>
                      <a:br>
                        <a:rPr lang="en-US" sz="1200" noProof="1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noProof="1">
                          <a:solidFill>
                            <a:srgbClr val="000000"/>
                          </a:solidFill>
                        </a:rPr>
                        <a:t>with your own text. If you don’t want to use the style and size of the fonts as used </a:t>
                      </a:r>
                      <a:br>
                        <a:rPr lang="en-US" sz="1200" noProof="1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noProof="1">
                          <a:solidFill>
                            <a:srgbClr val="000000"/>
                          </a:solidFill>
                        </a:rPr>
                        <a:t>in this placeholder it’s possible to replace it by selecting different options. </a:t>
                      </a: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21"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200" b="1" u="none" kern="1200" baseline="0" dirty="0">
                          <a:solidFill>
                            <a:srgbClr val="000000"/>
                          </a:solidFill>
                        </a:rPr>
                        <a:t>Konsequenzen</a:t>
                      </a:r>
                      <a:endParaRPr lang="de-DE" sz="1200" b="1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placeholder with </a:t>
                      </a:r>
                      <a:br>
                        <a:rPr lang="en-US" sz="1200" noProof="1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noProof="1">
                          <a:solidFill>
                            <a:srgbClr val="000000"/>
                          </a:solidFill>
                        </a:rPr>
                        <a:t>your own text. If you don’t want to use the style and size of the fonts as used in this placeholder </a:t>
                      </a:r>
                      <a:br>
                        <a:rPr lang="en-US" sz="1200" noProof="1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noProof="1">
                          <a:solidFill>
                            <a:srgbClr val="000000"/>
                          </a:solidFill>
                        </a:rPr>
                        <a:t>it’s possible to replace it by selecting different options. </a:t>
                      </a:r>
                      <a:endParaRPr lang="de-DE" sz="1200" b="0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199"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200" b="1" u="none" kern="1200" baseline="0" dirty="0">
                          <a:solidFill>
                            <a:srgbClr val="000000"/>
                          </a:solidFill>
                        </a:rPr>
                        <a:t>Massnahmen</a:t>
                      </a:r>
                      <a:endParaRPr lang="de-DE" sz="1200" b="1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noProof="1">
                          <a:solidFill>
                            <a:srgbClr val="000000"/>
                          </a:solidFill>
                        </a:rPr>
                        <a:t>The text demonstrates how your own text will look when you replace the </a:t>
                      </a:r>
                      <a:br>
                        <a:rPr lang="en-US" sz="1200" noProof="1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noProof="1">
                          <a:solidFill>
                            <a:srgbClr val="000000"/>
                          </a:solidFill>
                        </a:rPr>
                        <a:t>placeholder with your own text. If you don’t want to use the style and size of the</a:t>
                      </a:r>
                      <a:br>
                        <a:rPr lang="en-US" sz="1200" noProof="1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noProof="1">
                          <a:solidFill>
                            <a:srgbClr val="000000"/>
                          </a:solidFill>
                        </a:rPr>
                        <a:t>fonts as used in this placeholder it’s possible to replace it by selecting different options. </a:t>
                      </a:r>
                      <a:endParaRPr lang="de-DE" sz="1200" b="0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21201"/>
              </p:ext>
            </p:extLst>
          </p:nvPr>
        </p:nvGraphicFramePr>
        <p:xfrm>
          <a:off x="676527" y="5078964"/>
          <a:ext cx="10229659" cy="7870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13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Datum:</a:t>
                      </a:r>
                      <a:br>
                        <a:rPr lang="de-DE" sz="11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de-DE" sz="11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01.01.2022</a:t>
                      </a:r>
                      <a:endParaRPr lang="de-DE" sz="11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000" marR="0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000" marR="0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Unterschrift</a:t>
                      </a:r>
                      <a:r>
                        <a:rPr lang="de-DE" sz="1100" b="1" baseline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Auftraggeber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Unterschrift Projektleiter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408032" y="5095590"/>
            <a:ext cx="2374439" cy="5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098609" y="5113834"/>
            <a:ext cx="1816571" cy="50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4A71D-3A36-40B2-86D2-E956707D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Besprechungsprotokoll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9DF65E-7699-4055-99C6-9B49C6CBE5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8B0C-1D33-46FF-82B8-A5A6266E80F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B37992-F7D7-49BE-827E-309E6F97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EF40254-A02E-487A-8DFA-6890DE65D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71582"/>
              </p:ext>
            </p:extLst>
          </p:nvPr>
        </p:nvGraphicFramePr>
        <p:xfrm>
          <a:off x="533211" y="3096469"/>
          <a:ext cx="10530423" cy="279241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1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531">
                <a:tc>
                  <a:txBody>
                    <a:bodyPr/>
                    <a:lstStyle/>
                    <a:p>
                      <a:pPr marL="92075" indent="-9207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Nr.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Art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Ergebnis 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Erledigt  durch / bis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26">
                <a:tc>
                  <a:txBody>
                    <a:bodyPr/>
                    <a:lstStyle/>
                    <a:p>
                      <a:pPr marL="92075" marR="0" indent="-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b="0" u="none" kern="1200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Auftrag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26">
                <a:tc>
                  <a:txBody>
                    <a:bodyPr/>
                    <a:lstStyle/>
                    <a:p>
                      <a:pPr marL="92075" marR="0" indent="-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b="0" u="none" kern="1200" baseline="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Beschluss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26">
                <a:tc>
                  <a:txBody>
                    <a:bodyPr/>
                    <a:lstStyle/>
                    <a:p>
                      <a:pPr marL="92075" marR="0" indent="-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b="0" u="none" kern="1200" baseline="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….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26">
                <a:tc>
                  <a:txBody>
                    <a:bodyPr/>
                    <a:lstStyle/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0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26">
                <a:tc>
                  <a:txBody>
                    <a:bodyPr/>
                    <a:lstStyle/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0" kern="1200" baseline="0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Termin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126">
                <a:tc>
                  <a:txBody>
                    <a:bodyPr/>
                    <a:lstStyle/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0" kern="1200" baseline="0" dirty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Empfehlung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26">
                <a:tc>
                  <a:txBody>
                    <a:bodyPr/>
                    <a:lstStyle/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0" kern="1200" baseline="0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de-DE" sz="12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kern="1200" baseline="0" dirty="0">
                          <a:solidFill>
                            <a:srgbClr val="000000"/>
                          </a:solidFill>
                        </a:rPr>
                        <a:t>Feststellung</a:t>
                      </a:r>
                      <a:endParaRPr lang="de-DE" sz="12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2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2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172076E-07E2-4A64-BC29-5AFF58778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65419"/>
              </p:ext>
            </p:extLst>
          </p:nvPr>
        </p:nvGraphicFramePr>
        <p:xfrm>
          <a:off x="533213" y="1642318"/>
          <a:ext cx="10521564" cy="55086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5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3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3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Projektname</a:t>
                      </a: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 / Nr.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baseline="0" dirty="0">
                          <a:solidFill>
                            <a:srgbClr val="000000"/>
                          </a:solidFill>
                        </a:rPr>
                        <a:t>Name des Meetings</a:t>
                      </a: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Datum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01.01.2022</a:t>
                      </a: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Ort / Uhrzeit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Verfasser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u="none" kern="1200" baseline="0" dirty="0">
                          <a:solidFill>
                            <a:srgbClr val="000000"/>
                          </a:solidFill>
                        </a:rPr>
                        <a:t>&lt;Name &gt;</a:t>
                      </a: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5C6AA4F-9ED9-4E72-BA2B-6D6CE10F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15253"/>
              </p:ext>
            </p:extLst>
          </p:nvPr>
        </p:nvGraphicFramePr>
        <p:xfrm>
          <a:off x="533212" y="2280105"/>
          <a:ext cx="10530422" cy="6537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49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1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2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Teilnehmer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200" u="none" kern="1200" baseline="0" dirty="0">
                          <a:solidFill>
                            <a:srgbClr val="000000"/>
                          </a:solidFill>
                        </a:rPr>
                        <a:t>&lt;Name 1&gt;, &lt;Name 2&gt;, &lt;Name 3&gt;, &lt;Name 4&gt;</a:t>
                      </a:r>
                      <a:endParaRPr lang="de-DE" sz="12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Kopie an</a:t>
                      </a:r>
                      <a:endParaRPr lang="de-DE" sz="12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200" u="none" kern="1200" baseline="0" dirty="0">
                          <a:solidFill>
                            <a:srgbClr val="000000"/>
                          </a:solidFill>
                        </a:rPr>
                        <a:t>&lt;Name 5&gt;, &lt;Name 6&gt;, </a:t>
                      </a:r>
                      <a:endParaRPr lang="de-DE" sz="12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84745911-0A5C-4154-B9C4-EB886B3BDA58}"/>
              </a:ext>
            </a:extLst>
          </p:cNvPr>
          <p:cNvSpPr txBox="1"/>
          <p:nvPr/>
        </p:nvSpPr>
        <p:spPr bwMode="gray">
          <a:xfrm>
            <a:off x="7657116" y="2308680"/>
            <a:ext cx="1496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noProof="1">
                <a:solidFill>
                  <a:srgbClr val="969696"/>
                </a:solidFill>
              </a:rPr>
              <a:t>* Nicht anwesend</a:t>
            </a:r>
          </a:p>
        </p:txBody>
      </p:sp>
    </p:spTree>
    <p:extLst>
      <p:ext uri="{BB962C8B-B14F-4D97-AF65-F5344CB8AC3E}">
        <p14:creationId xmlns:p14="http://schemas.microsoft.com/office/powerpoint/2010/main" val="187250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A3D503BE-D5A4-4451-A7B8-7D0CE2AE2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4911" r="7797" b="3016"/>
          <a:stretch/>
        </p:blipFill>
        <p:spPr bwMode="auto">
          <a:xfrm>
            <a:off x="0" y="1302777"/>
            <a:ext cx="12192000" cy="55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BE7B6-09C7-48CE-ABDF-0822E08B1A97}" type="slidenum">
              <a:rPr lang="en-GB"/>
              <a:pPr/>
              <a:t>2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  <a:endParaRPr lang="de-CH" dirty="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5490436-CAFD-4F77-AC88-06DF08FF90A3}"/>
              </a:ext>
            </a:extLst>
          </p:cNvPr>
          <p:cNvSpPr/>
          <p:nvPr/>
        </p:nvSpPr>
        <p:spPr bwMode="gray">
          <a:xfrm>
            <a:off x="940864" y="1638776"/>
            <a:ext cx="6767951" cy="720000"/>
          </a:xfrm>
          <a:prstGeom prst="rect">
            <a:avLst/>
          </a:prstGeom>
          <a:solidFill>
            <a:schemeClr val="tx2">
              <a:lumMod val="75000"/>
              <a:lumOff val="25000"/>
              <a:alpha val="67000"/>
            </a:schemeClr>
          </a:solidFill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Projektstart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DF9F002-82F8-4B75-B436-D33BB8970F72}"/>
              </a:ext>
            </a:extLst>
          </p:cNvPr>
          <p:cNvSpPr/>
          <p:nvPr/>
        </p:nvSpPr>
        <p:spPr bwMode="gray">
          <a:xfrm>
            <a:off x="580865" y="1638776"/>
            <a:ext cx="360000" cy="72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9DEAC6-415F-457C-9851-ACB541D51A53}"/>
              </a:ext>
            </a:extLst>
          </p:cNvPr>
          <p:cNvSpPr/>
          <p:nvPr/>
        </p:nvSpPr>
        <p:spPr bwMode="gray">
          <a:xfrm>
            <a:off x="940864" y="2476084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</a:t>
            </a:r>
            <a:r>
              <a:rPr lang="de-CH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rojektplanung</a:t>
            </a:r>
            <a:endParaRPr lang="de-CH" sz="2400" b="1" dirty="0">
              <a:solidFill>
                <a:schemeClr val="bg1">
                  <a:lumMod val="95000"/>
                </a:schemeClr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AB78FE-46BA-433B-94A2-053B71050DEC}"/>
              </a:ext>
            </a:extLst>
          </p:cNvPr>
          <p:cNvSpPr/>
          <p:nvPr/>
        </p:nvSpPr>
        <p:spPr bwMode="gray">
          <a:xfrm>
            <a:off x="580865" y="2486968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8BFDBD1-6AC7-4712-9C2E-BDC15EE584AC}"/>
              </a:ext>
            </a:extLst>
          </p:cNvPr>
          <p:cNvSpPr/>
          <p:nvPr/>
        </p:nvSpPr>
        <p:spPr bwMode="gray">
          <a:xfrm>
            <a:off x="940864" y="3335163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CH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Projektsteuerung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A7181B8-10D0-4ADB-8CF6-E4E0854DF006}"/>
              </a:ext>
            </a:extLst>
          </p:cNvPr>
          <p:cNvSpPr/>
          <p:nvPr/>
        </p:nvSpPr>
        <p:spPr bwMode="gray">
          <a:xfrm>
            <a:off x="580865" y="3335163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A3DD61F-DEE2-47D8-B9A7-E8776B840BE8}"/>
              </a:ext>
            </a:extLst>
          </p:cNvPr>
          <p:cNvSpPr/>
          <p:nvPr/>
        </p:nvSpPr>
        <p:spPr bwMode="gray">
          <a:xfrm>
            <a:off x="940864" y="4161585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Projektabschluss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380ADD9-AF32-4BD3-ABBD-6468704352E1}"/>
              </a:ext>
            </a:extLst>
          </p:cNvPr>
          <p:cNvSpPr/>
          <p:nvPr/>
        </p:nvSpPr>
        <p:spPr bwMode="gray">
          <a:xfrm>
            <a:off x="580865" y="4161585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96C98BA-EFA1-4362-B542-C3EEF40AB142}"/>
              </a:ext>
            </a:extLst>
          </p:cNvPr>
          <p:cNvSpPr/>
          <p:nvPr/>
        </p:nvSpPr>
        <p:spPr bwMode="gray">
          <a:xfrm>
            <a:off x="940342" y="4973593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Diverses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8A5B52F-1E87-4916-A73A-E3A0D574176E}"/>
              </a:ext>
            </a:extLst>
          </p:cNvPr>
          <p:cNvSpPr/>
          <p:nvPr/>
        </p:nvSpPr>
        <p:spPr bwMode="gray">
          <a:xfrm>
            <a:off x="578166" y="4959642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</a:t>
            </a:r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BE8B35D0-EB11-4F8D-AF29-ABFA5CF223BB}"/>
              </a:ext>
            </a:extLst>
          </p:cNvPr>
          <p:cNvSpPr txBox="1">
            <a:spLocks/>
          </p:cNvSpPr>
          <p:nvPr/>
        </p:nvSpPr>
        <p:spPr>
          <a:xfrm>
            <a:off x="1781173" y="6561805"/>
            <a:ext cx="325438" cy="106363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CE868B0C-1D33-46FF-82B8-A5A6266E80F3}" type="slidenum">
              <a:rPr lang="en-GB" sz="600">
                <a:solidFill>
                  <a:srgbClr val="4B4B4D"/>
                </a:solidFill>
              </a:rPr>
              <a:pPr algn="l"/>
              <a:t>2</a:t>
            </a:fld>
            <a:endParaRPr lang="en-GB" sz="600" dirty="0">
              <a:solidFill>
                <a:srgbClr val="4B4B4D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A3D503BE-D5A4-4451-A7B8-7D0CE2AE2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4911" r="7797" b="3016"/>
          <a:stretch/>
        </p:blipFill>
        <p:spPr bwMode="auto">
          <a:xfrm>
            <a:off x="0" y="1302777"/>
            <a:ext cx="12192000" cy="55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BE7B6-09C7-48CE-ABDF-0822E08B1A97}" type="slidenum">
              <a:rPr lang="en-GB"/>
              <a:pPr/>
              <a:t>20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  <a:endParaRPr lang="de-CH" dirty="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5490436-CAFD-4F77-AC88-06DF08FF90A3}"/>
              </a:ext>
            </a:extLst>
          </p:cNvPr>
          <p:cNvSpPr/>
          <p:nvPr/>
        </p:nvSpPr>
        <p:spPr bwMode="gray">
          <a:xfrm>
            <a:off x="940864" y="1638776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Projektstart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DF9F002-82F8-4B75-B436-D33BB8970F72}"/>
              </a:ext>
            </a:extLst>
          </p:cNvPr>
          <p:cNvSpPr/>
          <p:nvPr/>
        </p:nvSpPr>
        <p:spPr bwMode="gray">
          <a:xfrm>
            <a:off x="580865" y="1638776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9DEAC6-415F-457C-9851-ACB541D51A53}"/>
              </a:ext>
            </a:extLst>
          </p:cNvPr>
          <p:cNvSpPr/>
          <p:nvPr/>
        </p:nvSpPr>
        <p:spPr bwMode="gray">
          <a:xfrm>
            <a:off x="940864" y="2494252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</a:t>
            </a:r>
            <a:r>
              <a:rPr lang="de-CH" sz="2400" b="1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rojektplanung</a:t>
            </a:r>
            <a:endParaRPr lang="de-CH" sz="2400" b="1" dirty="0">
              <a:solidFill>
                <a:schemeClr val="bg1">
                  <a:lumMod val="95000"/>
                </a:schemeClr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AB78FE-46BA-433B-94A2-053B71050DEC}"/>
              </a:ext>
            </a:extLst>
          </p:cNvPr>
          <p:cNvSpPr/>
          <p:nvPr/>
        </p:nvSpPr>
        <p:spPr bwMode="gray">
          <a:xfrm>
            <a:off x="580865" y="2486968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8BFDBD1-6AC7-4712-9C2E-BDC15EE584AC}"/>
              </a:ext>
            </a:extLst>
          </p:cNvPr>
          <p:cNvSpPr/>
          <p:nvPr/>
        </p:nvSpPr>
        <p:spPr bwMode="gray">
          <a:xfrm>
            <a:off x="940864" y="3335163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CH" sz="2400" b="1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Projektsteuerung</a:t>
            </a:r>
            <a:endParaRPr lang="de-CH" sz="2400" b="1" dirty="0">
              <a:solidFill>
                <a:schemeClr val="bg1">
                  <a:lumMod val="95000"/>
                </a:schemeClr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A7181B8-10D0-4ADB-8CF6-E4E0854DF006}"/>
              </a:ext>
            </a:extLst>
          </p:cNvPr>
          <p:cNvSpPr/>
          <p:nvPr/>
        </p:nvSpPr>
        <p:spPr bwMode="gray">
          <a:xfrm>
            <a:off x="580865" y="3335163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A3DD61F-DEE2-47D8-B9A7-E8776B840BE8}"/>
              </a:ext>
            </a:extLst>
          </p:cNvPr>
          <p:cNvSpPr/>
          <p:nvPr/>
        </p:nvSpPr>
        <p:spPr bwMode="gray">
          <a:xfrm>
            <a:off x="940864" y="4161585"/>
            <a:ext cx="6767951" cy="720000"/>
          </a:xfrm>
          <a:prstGeom prst="rect">
            <a:avLst/>
          </a:prstGeom>
          <a:solidFill>
            <a:schemeClr val="tx2">
              <a:lumMod val="75000"/>
              <a:lumOff val="25000"/>
              <a:alpha val="67000"/>
            </a:schemeClr>
          </a:solidFill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Projektabschluss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380ADD9-AF32-4BD3-ABBD-6468704352E1}"/>
              </a:ext>
            </a:extLst>
          </p:cNvPr>
          <p:cNvSpPr/>
          <p:nvPr/>
        </p:nvSpPr>
        <p:spPr bwMode="gray">
          <a:xfrm>
            <a:off x="580865" y="4161585"/>
            <a:ext cx="360000" cy="72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de-DE" sz="28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96C98BA-EFA1-4362-B542-C3EEF40AB142}"/>
              </a:ext>
            </a:extLst>
          </p:cNvPr>
          <p:cNvSpPr/>
          <p:nvPr/>
        </p:nvSpPr>
        <p:spPr bwMode="gray">
          <a:xfrm>
            <a:off x="940342" y="4973593"/>
            <a:ext cx="6767951" cy="720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tlCol="0" anchor="ctr"/>
          <a:lstStyle/>
          <a:p>
            <a:pPr algn="l"/>
            <a:r>
              <a:rPr lang="de-D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</a:rPr>
              <a:t>Diverses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8A5B52F-1E87-4916-A73A-E3A0D574176E}"/>
              </a:ext>
            </a:extLst>
          </p:cNvPr>
          <p:cNvSpPr/>
          <p:nvPr/>
        </p:nvSpPr>
        <p:spPr bwMode="gray">
          <a:xfrm>
            <a:off x="578166" y="4959642"/>
            <a:ext cx="360000" cy="720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162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9696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</a:t>
            </a:r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BE8B35D0-EB11-4F8D-AF29-ABFA5CF223BB}"/>
              </a:ext>
            </a:extLst>
          </p:cNvPr>
          <p:cNvSpPr txBox="1">
            <a:spLocks/>
          </p:cNvSpPr>
          <p:nvPr/>
        </p:nvSpPr>
        <p:spPr>
          <a:xfrm>
            <a:off x="1781173" y="6561805"/>
            <a:ext cx="325438" cy="106363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fld id="{CE868B0C-1D33-46FF-82B8-A5A6266E80F3}" type="slidenum">
              <a:rPr lang="en-GB" sz="600">
                <a:solidFill>
                  <a:srgbClr val="4B4B4D"/>
                </a:solidFill>
              </a:rPr>
              <a:pPr algn="l"/>
              <a:t>20</a:t>
            </a:fld>
            <a:endParaRPr lang="en-GB" sz="600" dirty="0">
              <a:solidFill>
                <a:srgbClr val="4B4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7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7F5A9-4AEE-463A-9081-ABAD5752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Projektfeedback </a:t>
            </a:r>
            <a:r>
              <a:rPr lang="de-DE" b="0" noProof="1"/>
              <a:t>− Umfrageformular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314534-F33F-43C4-B992-CB7B8705A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8B0C-1D33-46FF-82B8-A5A6266E80F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37033B-70F1-403F-9A3D-9D7C831C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2CC4831-7B0E-426D-8FE4-734F0E773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72389"/>
              </p:ext>
            </p:extLst>
          </p:nvPr>
        </p:nvGraphicFramePr>
        <p:xfrm>
          <a:off x="569550" y="1586030"/>
          <a:ext cx="10833203" cy="75320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0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rgbClr val="000000"/>
                          </a:solidFill>
                        </a:rPr>
                        <a:t>Projektname</a:t>
                      </a: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 / Nr.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rgbClr val="000000"/>
                          </a:solidFill>
                        </a:rPr>
                        <a:t>Ihre Funktion während des Projektes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AD4DBC7F-974B-42E3-9B10-39D489DEF2BD}"/>
              </a:ext>
            </a:extLst>
          </p:cNvPr>
          <p:cNvSpPr/>
          <p:nvPr/>
        </p:nvSpPr>
        <p:spPr bwMode="gray">
          <a:xfrm flipV="1">
            <a:off x="5232855" y="2102077"/>
            <a:ext cx="206315" cy="16177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AFAFAF"/>
            </a:solidFill>
            <a:round/>
            <a:headEnd/>
            <a:tailEnd/>
          </a:ln>
        </p:spPr>
        <p:txBody>
          <a:bodyPr tIns="0" bIns="36000" rtlCol="0" anchor="ctr"/>
          <a:lstStyle/>
          <a:p>
            <a:pPr algn="ctr"/>
            <a:endParaRPr lang="de-DE" sz="1100" noProof="1">
              <a:solidFill>
                <a:prstClr val="black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A6CF4E-66DD-4453-B5AB-8605750AF771}"/>
              </a:ext>
            </a:extLst>
          </p:cNvPr>
          <p:cNvSpPr txBox="1"/>
          <p:nvPr/>
        </p:nvSpPr>
        <p:spPr bwMode="gray">
          <a:xfrm>
            <a:off x="5376891" y="2038476"/>
            <a:ext cx="1263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noProof="1">
                <a:solidFill>
                  <a:prstClr val="black"/>
                </a:solidFill>
              </a:rPr>
              <a:t>Lenkungskreis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54DC58E-E724-4E80-91B7-92743513C6A1}"/>
              </a:ext>
            </a:extLst>
          </p:cNvPr>
          <p:cNvSpPr/>
          <p:nvPr/>
        </p:nvSpPr>
        <p:spPr bwMode="gray">
          <a:xfrm flipV="1">
            <a:off x="6459365" y="2102077"/>
            <a:ext cx="206315" cy="16177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AFAFAF"/>
            </a:solidFill>
            <a:round/>
            <a:headEnd/>
            <a:tailEnd/>
          </a:ln>
        </p:spPr>
        <p:txBody>
          <a:bodyPr tIns="0" bIns="36000" rtlCol="0" anchor="ctr"/>
          <a:lstStyle/>
          <a:p>
            <a:pPr algn="ctr"/>
            <a:endParaRPr lang="de-DE" sz="1100" noProof="1">
              <a:solidFill>
                <a:prstClr val="black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3D96C1-8DB2-4C26-9D09-0C66EDBD2B7F}"/>
              </a:ext>
            </a:extLst>
          </p:cNvPr>
          <p:cNvSpPr txBox="1"/>
          <p:nvPr/>
        </p:nvSpPr>
        <p:spPr bwMode="gray">
          <a:xfrm>
            <a:off x="6594935" y="2038476"/>
            <a:ext cx="1137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noProof="1">
                <a:solidFill>
                  <a:prstClr val="black"/>
                </a:solidFill>
              </a:rPr>
              <a:t>Fachexperte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5EE1DFC-D512-4A14-A7E1-DC7515C34111}"/>
              </a:ext>
            </a:extLst>
          </p:cNvPr>
          <p:cNvSpPr/>
          <p:nvPr/>
        </p:nvSpPr>
        <p:spPr bwMode="gray">
          <a:xfrm flipV="1">
            <a:off x="7692197" y="1856726"/>
            <a:ext cx="206315" cy="16177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AFAFAF"/>
            </a:solidFill>
            <a:round/>
            <a:headEnd/>
            <a:tailEnd/>
          </a:ln>
        </p:spPr>
        <p:txBody>
          <a:bodyPr tIns="0" bIns="36000" rtlCol="0" anchor="ctr"/>
          <a:lstStyle/>
          <a:p>
            <a:pPr algn="ctr"/>
            <a:endParaRPr lang="de-DE" sz="1100" noProof="1">
              <a:solidFill>
                <a:prstClr val="black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D4B1CF-1FAA-4F7C-A693-33811764F366}"/>
              </a:ext>
            </a:extLst>
          </p:cNvPr>
          <p:cNvSpPr txBox="1"/>
          <p:nvPr/>
        </p:nvSpPr>
        <p:spPr bwMode="gray">
          <a:xfrm>
            <a:off x="7819301" y="1793125"/>
            <a:ext cx="1269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noProof="1">
                <a:solidFill>
                  <a:prstClr val="black"/>
                </a:solidFill>
              </a:rPr>
              <a:t>Projektteam 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61268B7-7695-4C6C-AD3A-9EFE8E5ADFF7}"/>
              </a:ext>
            </a:extLst>
          </p:cNvPr>
          <p:cNvSpPr/>
          <p:nvPr/>
        </p:nvSpPr>
        <p:spPr bwMode="gray">
          <a:xfrm flipV="1">
            <a:off x="8876889" y="1856726"/>
            <a:ext cx="206315" cy="16177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AFAFAF"/>
            </a:solidFill>
            <a:round/>
            <a:headEnd/>
            <a:tailEnd/>
          </a:ln>
        </p:spPr>
        <p:txBody>
          <a:bodyPr tIns="0" bIns="36000" rtlCol="0" anchor="ctr"/>
          <a:lstStyle/>
          <a:p>
            <a:pPr algn="ctr"/>
            <a:endParaRPr lang="de-DE" sz="1100" noProof="1">
              <a:solidFill>
                <a:prstClr val="black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5C3293-8113-472F-B2D1-EF4A949576BD}"/>
              </a:ext>
            </a:extLst>
          </p:cNvPr>
          <p:cNvSpPr txBox="1"/>
          <p:nvPr/>
        </p:nvSpPr>
        <p:spPr bwMode="gray">
          <a:xfrm>
            <a:off x="9012460" y="1793125"/>
            <a:ext cx="1269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noProof="1">
                <a:solidFill>
                  <a:prstClr val="black"/>
                </a:solidFill>
              </a:rPr>
              <a:t>Projektteam 4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B2F31F-9E07-42FA-BE16-6C8DF1DF099D}"/>
              </a:ext>
            </a:extLst>
          </p:cNvPr>
          <p:cNvSpPr/>
          <p:nvPr/>
        </p:nvSpPr>
        <p:spPr bwMode="gray">
          <a:xfrm flipV="1">
            <a:off x="5232855" y="1856726"/>
            <a:ext cx="206315" cy="16177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AFAFAF"/>
            </a:solidFill>
            <a:round/>
            <a:headEnd/>
            <a:tailEnd/>
          </a:ln>
        </p:spPr>
        <p:txBody>
          <a:bodyPr tIns="0" bIns="36000" rtlCol="0" anchor="ctr"/>
          <a:lstStyle/>
          <a:p>
            <a:pPr algn="ctr"/>
            <a:endParaRPr lang="de-DE" sz="1100" noProof="1">
              <a:solidFill>
                <a:prstClr val="black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A2A481F-0D17-4C16-A11B-99946525A609}"/>
              </a:ext>
            </a:extLst>
          </p:cNvPr>
          <p:cNvSpPr txBox="1"/>
          <p:nvPr/>
        </p:nvSpPr>
        <p:spPr bwMode="gray">
          <a:xfrm>
            <a:off x="5376892" y="1793125"/>
            <a:ext cx="1269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noProof="1">
                <a:solidFill>
                  <a:prstClr val="black"/>
                </a:solidFill>
              </a:rPr>
              <a:t>Projektteam 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EA914F6-909C-47E3-A1C7-2715E642F85F}"/>
              </a:ext>
            </a:extLst>
          </p:cNvPr>
          <p:cNvSpPr/>
          <p:nvPr/>
        </p:nvSpPr>
        <p:spPr bwMode="gray">
          <a:xfrm flipV="1">
            <a:off x="6460190" y="1856726"/>
            <a:ext cx="206315" cy="16177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AFAFAF"/>
            </a:solidFill>
            <a:round/>
            <a:headEnd/>
            <a:tailEnd/>
          </a:ln>
        </p:spPr>
        <p:txBody>
          <a:bodyPr tIns="0" bIns="36000" rtlCol="0" anchor="ctr"/>
          <a:lstStyle/>
          <a:p>
            <a:pPr algn="ctr"/>
            <a:endParaRPr lang="de-DE" sz="1100" noProof="1">
              <a:solidFill>
                <a:prstClr val="black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E8D457C-E7E6-487F-A3AD-CFEC80DAF42E}"/>
              </a:ext>
            </a:extLst>
          </p:cNvPr>
          <p:cNvSpPr txBox="1"/>
          <p:nvPr/>
        </p:nvSpPr>
        <p:spPr bwMode="gray">
          <a:xfrm>
            <a:off x="6594936" y="1793125"/>
            <a:ext cx="1269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noProof="1">
                <a:solidFill>
                  <a:prstClr val="black"/>
                </a:solidFill>
              </a:rPr>
              <a:t>Projektteam 2</a:t>
            </a:r>
          </a:p>
        </p:txBody>
      </p:sp>
      <p:pic>
        <p:nvPicPr>
          <p:cNvPr id="18" name="Picture 2" descr="C:\Dokumente und Einstellungen\Benutzer2\Desktop\cross.png">
            <a:extLst>
              <a:ext uri="{FF2B5EF4-FFF2-40B4-BE49-F238E27FC236}">
                <a16:creationId xmlns:a16="http://schemas.microsoft.com/office/drawing/2014/main" id="{71DE6A6F-5F3B-4870-A827-378338B2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798902" y="1801603"/>
            <a:ext cx="442334" cy="300477"/>
          </a:xfrm>
          <a:prstGeom prst="rect">
            <a:avLst/>
          </a:prstGeom>
          <a:noFill/>
        </p:spPr>
      </p:pic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29E981D8-BDA3-441C-8B43-6ACA8AD19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46422"/>
              </p:ext>
            </p:extLst>
          </p:nvPr>
        </p:nvGraphicFramePr>
        <p:xfrm>
          <a:off x="569550" y="2439768"/>
          <a:ext cx="10833203" cy="339282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0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Wie schätzen Sie die Qualität der Aufgabenbeschreibung und Zielfindung durch das Team ein?</a:t>
                      </a:r>
                      <a:endParaRPr lang="de-DE" sz="1100" b="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Wie zufrieden sind Sie mit der Beratung durch Projektleitung und Planungsteam?</a:t>
                      </a:r>
                      <a:endParaRPr lang="de-DE" sz="1100" b="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Wie zufrieden sind sie mit der Kommunikation </a:t>
                      </a:r>
                      <a:br>
                        <a:rPr lang="de-DE" sz="1100" kern="1200" dirty="0">
                          <a:solidFill>
                            <a:srgbClr val="000000"/>
                          </a:solidFill>
                        </a:rPr>
                      </a:b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innerhalb des</a:t>
                      </a: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 Projektteams?</a:t>
                      </a:r>
                      <a:endParaRPr lang="de-DE" sz="1100" b="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Wie hoch schätzen Sie Ihren eigenen Beitrag zur Problemlösung und Projekterfolg?</a:t>
                      </a:r>
                      <a:endParaRPr lang="de-DE" sz="1100" b="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Wie</a:t>
                      </a: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 zufrieden sind sie mit der Umsetzung </a:t>
                      </a:r>
                      <a:b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</a:b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der Projektziele?</a:t>
                      </a:r>
                      <a:endParaRPr lang="de-DE" sz="1100" b="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Wie zufrieden</a:t>
                      </a: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 sind sie mit dem Zeit- und Kostenrahmen des Projektes?</a:t>
                      </a:r>
                      <a:endParaRPr lang="de-DE" sz="1100" b="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8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Welche konkreten Verbesserungsvorschläge</a:t>
                      </a: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 und </a:t>
                      </a: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Empfehlungen können</a:t>
                      </a: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 haben Sie f</a:t>
                      </a: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ür zukünftige Projekte?</a:t>
                      </a:r>
                      <a:endParaRPr lang="de-DE" sz="1100" b="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1206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000" kern="1200" dirty="0">
                          <a:solidFill>
                            <a:srgbClr val="000000"/>
                          </a:solidFill>
                        </a:rPr>
                        <a:t>Vorschlag</a:t>
                      </a: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 1</a:t>
                      </a:r>
                    </a:p>
                    <a:p>
                      <a:pPr marL="120650" indent="-1206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Vorschlag 2</a:t>
                      </a:r>
                    </a:p>
                    <a:p>
                      <a:pPr marL="120650" indent="-1206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Vorschlag 3</a:t>
                      </a:r>
                      <a:endParaRPr lang="de-DE" sz="10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72000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" name="Gruppieren 60">
            <a:extLst>
              <a:ext uri="{FF2B5EF4-FFF2-40B4-BE49-F238E27FC236}">
                <a16:creationId xmlns:a16="http://schemas.microsoft.com/office/drawing/2014/main" id="{6A64BD8D-8569-4312-9FFD-8316F08C5AB1}"/>
              </a:ext>
            </a:extLst>
          </p:cNvPr>
          <p:cNvGrpSpPr/>
          <p:nvPr/>
        </p:nvGrpSpPr>
        <p:grpSpPr bwMode="gray">
          <a:xfrm>
            <a:off x="5173211" y="2495353"/>
            <a:ext cx="6177939" cy="2364102"/>
            <a:chOff x="3919681" y="2086001"/>
            <a:chExt cx="4844349" cy="2610686"/>
          </a:xfrm>
        </p:grpSpPr>
        <p:grpSp>
          <p:nvGrpSpPr>
            <p:cNvPr id="21" name="Gruppieren 56">
              <a:extLst>
                <a:ext uri="{FF2B5EF4-FFF2-40B4-BE49-F238E27FC236}">
                  <a16:creationId xmlns:a16="http://schemas.microsoft.com/office/drawing/2014/main" id="{3587774E-3172-455B-B99B-DFCBB9B8A260}"/>
                </a:ext>
              </a:extLst>
            </p:cNvPr>
            <p:cNvGrpSpPr/>
            <p:nvPr/>
          </p:nvGrpSpPr>
          <p:grpSpPr bwMode="gray">
            <a:xfrm>
              <a:off x="3919681" y="2086001"/>
              <a:ext cx="4844349" cy="331583"/>
              <a:chOff x="3919681" y="2086001"/>
              <a:chExt cx="4844349" cy="331583"/>
            </a:xfrm>
          </p:grpSpPr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067A2A31-56E3-4485-B95F-9F72D168444C}"/>
                  </a:ext>
                </a:extLst>
              </p:cNvPr>
              <p:cNvSpPr/>
              <p:nvPr/>
            </p:nvSpPr>
            <p:spPr bwMode="gray">
              <a:xfrm>
                <a:off x="3919681" y="2086001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schlecht</a:t>
                </a:r>
              </a:p>
            </p:txBody>
          </p:sp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FC63E995-8B0A-41B5-BF9D-4E399DF913C9}"/>
                  </a:ext>
                </a:extLst>
              </p:cNvPr>
              <p:cNvSpPr/>
              <p:nvPr/>
            </p:nvSpPr>
            <p:spPr bwMode="gray">
              <a:xfrm>
                <a:off x="4888551" y="2086001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92B1C443-8070-4D1A-8DEC-9A39D5D4142E}"/>
                  </a:ext>
                </a:extLst>
              </p:cNvPr>
              <p:cNvSpPr/>
              <p:nvPr/>
            </p:nvSpPr>
            <p:spPr bwMode="gray">
              <a:xfrm>
                <a:off x="5857421" y="2086001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durchschnittlich</a:t>
                </a: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D7FCCA72-F889-4F62-93E6-0FDFC29C1A1F}"/>
                  </a:ext>
                </a:extLst>
              </p:cNvPr>
              <p:cNvSpPr/>
              <p:nvPr/>
            </p:nvSpPr>
            <p:spPr bwMode="gray">
              <a:xfrm>
                <a:off x="6826290" y="2086001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D16E9AEA-33AE-4102-B37B-BF92F573EF03}"/>
                  </a:ext>
                </a:extLst>
              </p:cNvPr>
              <p:cNvSpPr/>
              <p:nvPr/>
            </p:nvSpPr>
            <p:spPr bwMode="gray">
              <a:xfrm>
                <a:off x="7795160" y="2086001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sehr gut</a:t>
                </a:r>
              </a:p>
            </p:txBody>
          </p:sp>
        </p:grpSp>
        <p:grpSp>
          <p:nvGrpSpPr>
            <p:cNvPr id="22" name="Gruppieren 57">
              <a:extLst>
                <a:ext uri="{FF2B5EF4-FFF2-40B4-BE49-F238E27FC236}">
                  <a16:creationId xmlns:a16="http://schemas.microsoft.com/office/drawing/2014/main" id="{8560D392-3DA0-4240-9511-B7B7C17495FB}"/>
                </a:ext>
              </a:extLst>
            </p:cNvPr>
            <p:cNvGrpSpPr/>
            <p:nvPr/>
          </p:nvGrpSpPr>
          <p:grpSpPr bwMode="gray">
            <a:xfrm>
              <a:off x="3919681" y="2540628"/>
              <a:ext cx="4844349" cy="331583"/>
              <a:chOff x="3919681" y="2540628"/>
              <a:chExt cx="4844349" cy="331583"/>
            </a:xfrm>
          </p:grpSpPr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D8804338-A450-4AB2-87CB-0A5D688352BC}"/>
                  </a:ext>
                </a:extLst>
              </p:cNvPr>
              <p:cNvSpPr/>
              <p:nvPr/>
            </p:nvSpPr>
            <p:spPr bwMode="gray">
              <a:xfrm>
                <a:off x="3919681" y="2540628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nicht zufrieden</a:t>
                </a: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96042FC8-D2C4-45CA-AA52-7108418AF7A7}"/>
                  </a:ext>
                </a:extLst>
              </p:cNvPr>
              <p:cNvSpPr/>
              <p:nvPr/>
            </p:nvSpPr>
            <p:spPr bwMode="gray">
              <a:xfrm>
                <a:off x="4888551" y="2540628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EEAF12D2-831D-4214-8B8A-5EAD827FBAA3}"/>
                  </a:ext>
                </a:extLst>
              </p:cNvPr>
              <p:cNvSpPr/>
              <p:nvPr/>
            </p:nvSpPr>
            <p:spPr bwMode="gray">
              <a:xfrm>
                <a:off x="5857421" y="2540628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durchschnittlich</a:t>
                </a: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629E3C7B-3FA7-46AE-AF25-A9B08BD94F23}"/>
                  </a:ext>
                </a:extLst>
              </p:cNvPr>
              <p:cNvSpPr/>
              <p:nvPr/>
            </p:nvSpPr>
            <p:spPr bwMode="gray">
              <a:xfrm>
                <a:off x="6826290" y="2540628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6915FB65-9AC1-41F5-9ABB-2552BFFF4766}"/>
                  </a:ext>
                </a:extLst>
              </p:cNvPr>
              <p:cNvSpPr/>
              <p:nvPr/>
            </p:nvSpPr>
            <p:spPr bwMode="gray">
              <a:xfrm>
                <a:off x="7795160" y="2540628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sehr zufrieden</a:t>
                </a:r>
              </a:p>
            </p:txBody>
          </p:sp>
        </p:grpSp>
        <p:grpSp>
          <p:nvGrpSpPr>
            <p:cNvPr id="23" name="Gruppieren 58">
              <a:extLst>
                <a:ext uri="{FF2B5EF4-FFF2-40B4-BE49-F238E27FC236}">
                  <a16:creationId xmlns:a16="http://schemas.microsoft.com/office/drawing/2014/main" id="{FEBC8CFB-4B22-4615-98F7-7892178AF681}"/>
                </a:ext>
              </a:extLst>
            </p:cNvPr>
            <p:cNvGrpSpPr/>
            <p:nvPr/>
          </p:nvGrpSpPr>
          <p:grpSpPr bwMode="gray">
            <a:xfrm>
              <a:off x="3919681" y="2996952"/>
              <a:ext cx="4844349" cy="331583"/>
              <a:chOff x="3919681" y="2996952"/>
              <a:chExt cx="4844349" cy="331583"/>
            </a:xfrm>
          </p:grpSpPr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C77814CE-F1DA-434E-A0E5-0797CF3936F9}"/>
                  </a:ext>
                </a:extLst>
              </p:cNvPr>
              <p:cNvSpPr/>
              <p:nvPr/>
            </p:nvSpPr>
            <p:spPr bwMode="gray">
              <a:xfrm>
                <a:off x="3919681" y="2996952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nicht zufrieden</a:t>
                </a:r>
              </a:p>
            </p:txBody>
          </p: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B3858B01-EF23-4177-A2CF-D66F6A15BCDC}"/>
                  </a:ext>
                </a:extLst>
              </p:cNvPr>
              <p:cNvSpPr/>
              <p:nvPr/>
            </p:nvSpPr>
            <p:spPr bwMode="gray">
              <a:xfrm>
                <a:off x="4888551" y="2996952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584E7380-3260-4470-89EC-3AABFEF01060}"/>
                  </a:ext>
                </a:extLst>
              </p:cNvPr>
              <p:cNvSpPr/>
              <p:nvPr/>
            </p:nvSpPr>
            <p:spPr bwMode="gray">
              <a:xfrm>
                <a:off x="5857421" y="2996952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durchschnittlich</a:t>
                </a:r>
              </a:p>
            </p:txBody>
          </p:sp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50798B73-315E-473A-8D5F-22D19B4495C2}"/>
                  </a:ext>
                </a:extLst>
              </p:cNvPr>
              <p:cNvSpPr/>
              <p:nvPr/>
            </p:nvSpPr>
            <p:spPr bwMode="gray">
              <a:xfrm>
                <a:off x="6826290" y="2996952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DE6E2F22-C95C-4008-B651-724EF30D3908}"/>
                  </a:ext>
                </a:extLst>
              </p:cNvPr>
              <p:cNvSpPr/>
              <p:nvPr/>
            </p:nvSpPr>
            <p:spPr bwMode="gray">
              <a:xfrm>
                <a:off x="7795160" y="2996952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sehr zufrieden</a:t>
                </a:r>
              </a:p>
            </p:txBody>
          </p:sp>
        </p:grpSp>
        <p:grpSp>
          <p:nvGrpSpPr>
            <p:cNvPr id="24" name="Gruppieren 59">
              <a:extLst>
                <a:ext uri="{FF2B5EF4-FFF2-40B4-BE49-F238E27FC236}">
                  <a16:creationId xmlns:a16="http://schemas.microsoft.com/office/drawing/2014/main" id="{3397B461-3964-4C95-990C-DDD19D3CEF06}"/>
                </a:ext>
              </a:extLst>
            </p:cNvPr>
            <p:cNvGrpSpPr/>
            <p:nvPr/>
          </p:nvGrpSpPr>
          <p:grpSpPr bwMode="gray">
            <a:xfrm>
              <a:off x="3919681" y="3453276"/>
              <a:ext cx="4844349" cy="331583"/>
              <a:chOff x="3919681" y="3429000"/>
              <a:chExt cx="4844349" cy="331583"/>
            </a:xfrm>
          </p:grpSpPr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5EE8F9B4-EFF3-4CA6-8DCE-B73AA12CAD9B}"/>
                  </a:ext>
                </a:extLst>
              </p:cNvPr>
              <p:cNvSpPr/>
              <p:nvPr/>
            </p:nvSpPr>
            <p:spPr bwMode="gray">
              <a:xfrm>
                <a:off x="3919681" y="3429000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sehr niedrig</a:t>
                </a:r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CE577727-C419-40F4-B5CD-6A53776647E7}"/>
                  </a:ext>
                </a:extLst>
              </p:cNvPr>
              <p:cNvSpPr/>
              <p:nvPr/>
            </p:nvSpPr>
            <p:spPr bwMode="gray">
              <a:xfrm>
                <a:off x="4888551" y="3429000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77C066AB-F5AF-4A17-AB9A-260DEEC4830D}"/>
                  </a:ext>
                </a:extLst>
              </p:cNvPr>
              <p:cNvSpPr/>
              <p:nvPr/>
            </p:nvSpPr>
            <p:spPr bwMode="gray">
              <a:xfrm>
                <a:off x="5857421" y="3429000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durchschnittlich</a:t>
                </a:r>
              </a:p>
            </p:txBody>
          </p:sp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EF6E62D5-E6E7-4DF9-AEFE-5C17B813B2B2}"/>
                  </a:ext>
                </a:extLst>
              </p:cNvPr>
              <p:cNvSpPr/>
              <p:nvPr/>
            </p:nvSpPr>
            <p:spPr bwMode="gray">
              <a:xfrm>
                <a:off x="6826290" y="3429000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C32DDB90-7292-42A3-BCB2-4C364E17E3B4}"/>
                  </a:ext>
                </a:extLst>
              </p:cNvPr>
              <p:cNvSpPr/>
              <p:nvPr/>
            </p:nvSpPr>
            <p:spPr bwMode="gray">
              <a:xfrm>
                <a:off x="7795160" y="3429000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sehr hoch</a:t>
                </a:r>
              </a:p>
            </p:txBody>
          </p:sp>
        </p:grpSp>
        <p:grpSp>
          <p:nvGrpSpPr>
            <p:cNvPr id="25" name="Gruppieren 60">
              <a:extLst>
                <a:ext uri="{FF2B5EF4-FFF2-40B4-BE49-F238E27FC236}">
                  <a16:creationId xmlns:a16="http://schemas.microsoft.com/office/drawing/2014/main" id="{976D5ADC-163B-4AD3-82A4-8BEA242D667E}"/>
                </a:ext>
              </a:extLst>
            </p:cNvPr>
            <p:cNvGrpSpPr/>
            <p:nvPr/>
          </p:nvGrpSpPr>
          <p:grpSpPr bwMode="gray">
            <a:xfrm>
              <a:off x="3919681" y="3900688"/>
              <a:ext cx="4844349" cy="331583"/>
              <a:chOff x="3919681" y="3429000"/>
              <a:chExt cx="4844349" cy="331583"/>
            </a:xfrm>
          </p:grpSpPr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74B762F5-2222-40F5-83E4-3C214FF5DB7E}"/>
                  </a:ext>
                </a:extLst>
              </p:cNvPr>
              <p:cNvSpPr/>
              <p:nvPr/>
            </p:nvSpPr>
            <p:spPr bwMode="gray">
              <a:xfrm>
                <a:off x="3919681" y="3429000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nicht zufrieden</a:t>
                </a:r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0E0ED5FE-ED47-43C3-A373-F5F8C3CBC94C}"/>
                  </a:ext>
                </a:extLst>
              </p:cNvPr>
              <p:cNvSpPr/>
              <p:nvPr/>
            </p:nvSpPr>
            <p:spPr bwMode="gray">
              <a:xfrm>
                <a:off x="4888551" y="3429000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B51567C3-2485-49E8-974E-3789F55925A6}"/>
                  </a:ext>
                </a:extLst>
              </p:cNvPr>
              <p:cNvSpPr/>
              <p:nvPr/>
            </p:nvSpPr>
            <p:spPr bwMode="gray">
              <a:xfrm>
                <a:off x="5857421" y="3429000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durchschnittlich</a:t>
                </a: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610BC569-F9B1-474D-A1F8-E1D1D336AAB5}"/>
                  </a:ext>
                </a:extLst>
              </p:cNvPr>
              <p:cNvSpPr/>
              <p:nvPr/>
            </p:nvSpPr>
            <p:spPr bwMode="gray">
              <a:xfrm>
                <a:off x="6826290" y="3429000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BBD256B2-722F-4AD2-8D96-02722D46FBBB}"/>
                  </a:ext>
                </a:extLst>
              </p:cNvPr>
              <p:cNvSpPr/>
              <p:nvPr/>
            </p:nvSpPr>
            <p:spPr bwMode="gray">
              <a:xfrm>
                <a:off x="7795160" y="3429000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sehr zufrieden</a:t>
                </a:r>
              </a:p>
            </p:txBody>
          </p:sp>
        </p:grpSp>
        <p:grpSp>
          <p:nvGrpSpPr>
            <p:cNvPr id="26" name="Gruppieren 66">
              <a:extLst>
                <a:ext uri="{FF2B5EF4-FFF2-40B4-BE49-F238E27FC236}">
                  <a16:creationId xmlns:a16="http://schemas.microsoft.com/office/drawing/2014/main" id="{4FBC28A4-1EB9-42F8-95ED-33C2A5701BD6}"/>
                </a:ext>
              </a:extLst>
            </p:cNvPr>
            <p:cNvGrpSpPr/>
            <p:nvPr/>
          </p:nvGrpSpPr>
          <p:grpSpPr bwMode="gray">
            <a:xfrm>
              <a:off x="3919681" y="4365104"/>
              <a:ext cx="4844349" cy="331583"/>
              <a:chOff x="3919681" y="3429000"/>
              <a:chExt cx="4844349" cy="331583"/>
            </a:xfrm>
          </p:grpSpPr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6A8FED87-5B36-4E78-BEE7-F885FC3084DE}"/>
                  </a:ext>
                </a:extLst>
              </p:cNvPr>
              <p:cNvSpPr/>
              <p:nvPr/>
            </p:nvSpPr>
            <p:spPr bwMode="gray">
              <a:xfrm>
                <a:off x="3919681" y="3429000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nicht zufrieden</a:t>
                </a: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4DD52CED-964A-4A42-A589-87642044479F}"/>
                  </a:ext>
                </a:extLst>
              </p:cNvPr>
              <p:cNvSpPr/>
              <p:nvPr/>
            </p:nvSpPr>
            <p:spPr bwMode="gray">
              <a:xfrm>
                <a:off x="4888551" y="3429000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0C005766-AECF-45DA-88A0-3D2FC26BD03A}"/>
                  </a:ext>
                </a:extLst>
              </p:cNvPr>
              <p:cNvSpPr/>
              <p:nvPr/>
            </p:nvSpPr>
            <p:spPr bwMode="gray">
              <a:xfrm>
                <a:off x="5857421" y="3429000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durchschnittlich</a:t>
                </a: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738EC701-1022-4846-A7DA-011D9DA2EC8D}"/>
                  </a:ext>
                </a:extLst>
              </p:cNvPr>
              <p:cNvSpPr/>
              <p:nvPr/>
            </p:nvSpPr>
            <p:spPr bwMode="gray">
              <a:xfrm>
                <a:off x="6826290" y="3429000"/>
                <a:ext cx="968870" cy="33158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sz="80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E5C3C1F5-67C7-425C-8196-3F83D87E2524}"/>
                  </a:ext>
                </a:extLst>
              </p:cNvPr>
              <p:cNvSpPr/>
              <p:nvPr/>
            </p:nvSpPr>
            <p:spPr bwMode="gray">
              <a:xfrm>
                <a:off x="7795160" y="3429000"/>
                <a:ext cx="968870" cy="331583"/>
              </a:xfrm>
              <a:prstGeom prst="rect">
                <a:avLst/>
              </a:prstGeom>
              <a:solidFill>
                <a:srgbClr val="E6E6E6"/>
              </a:solidFill>
              <a:ln w="127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r>
                  <a:rPr lang="de-DE" sz="800" noProof="1">
                    <a:solidFill>
                      <a:prstClr val="black"/>
                    </a:solidFill>
                  </a:rPr>
                  <a:t>sehr zufrieden</a:t>
                </a:r>
              </a:p>
            </p:txBody>
          </p:sp>
        </p:grpSp>
        <p:pic>
          <p:nvPicPr>
            <p:cNvPr id="27" name="Picture 2" descr="C:\Dokumente und Einstellungen\Benutzer2\Desktop\cross.png">
              <a:extLst>
                <a:ext uri="{FF2B5EF4-FFF2-40B4-BE49-F238E27FC236}">
                  <a16:creationId xmlns:a16="http://schemas.microsoft.com/office/drawing/2014/main" id="{2B596634-45E7-4648-ADEF-43B3A07AA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7166154" y="2109015"/>
              <a:ext cx="346850" cy="300477"/>
            </a:xfrm>
            <a:prstGeom prst="rect">
              <a:avLst/>
            </a:prstGeom>
            <a:noFill/>
          </p:spPr>
        </p:pic>
        <p:pic>
          <p:nvPicPr>
            <p:cNvPr id="28" name="Picture 2" descr="C:\Dokumente und Einstellungen\Benutzer2\Desktop\cross.png">
              <a:extLst>
                <a:ext uri="{FF2B5EF4-FFF2-40B4-BE49-F238E27FC236}">
                  <a16:creationId xmlns:a16="http://schemas.microsoft.com/office/drawing/2014/main" id="{7C7A4DED-50FE-40C3-8E9F-C1E9E6AD3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5195015" y="2571734"/>
              <a:ext cx="346850" cy="300477"/>
            </a:xfrm>
            <a:prstGeom prst="rect">
              <a:avLst/>
            </a:prstGeom>
            <a:noFill/>
          </p:spPr>
        </p:pic>
        <p:pic>
          <p:nvPicPr>
            <p:cNvPr id="29" name="Picture 2" descr="C:\Dokumente und Einstellungen\Benutzer2\Desktop\cross.png">
              <a:extLst>
                <a:ext uri="{FF2B5EF4-FFF2-40B4-BE49-F238E27FC236}">
                  <a16:creationId xmlns:a16="http://schemas.microsoft.com/office/drawing/2014/main" id="{7D2456F3-8FDF-4B77-941D-00F618F50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163766" y="3024611"/>
              <a:ext cx="346850" cy="300477"/>
            </a:xfrm>
            <a:prstGeom prst="rect">
              <a:avLst/>
            </a:prstGeom>
            <a:noFill/>
          </p:spPr>
        </p:pic>
        <p:pic>
          <p:nvPicPr>
            <p:cNvPr id="30" name="Picture 2" descr="C:\Dokumente und Einstellungen\Benutzer2\Desktop\cross.png">
              <a:extLst>
                <a:ext uri="{FF2B5EF4-FFF2-40B4-BE49-F238E27FC236}">
                  <a16:creationId xmlns:a16="http://schemas.microsoft.com/office/drawing/2014/main" id="{B19E2DFB-4D6E-4381-B0B8-7CAC34D2D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8020412" y="3477489"/>
              <a:ext cx="346850" cy="300477"/>
            </a:xfrm>
            <a:prstGeom prst="rect">
              <a:avLst/>
            </a:prstGeom>
            <a:noFill/>
          </p:spPr>
        </p:pic>
        <p:pic>
          <p:nvPicPr>
            <p:cNvPr id="31" name="Picture 2" descr="C:\Dokumente und Einstellungen\Benutzer2\Desktop\cross.png">
              <a:extLst>
                <a:ext uri="{FF2B5EF4-FFF2-40B4-BE49-F238E27FC236}">
                  <a16:creationId xmlns:a16="http://schemas.microsoft.com/office/drawing/2014/main" id="{AC545352-9780-401A-8FD6-F55E91E54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5206661" y="3916872"/>
              <a:ext cx="346850" cy="300477"/>
            </a:xfrm>
            <a:prstGeom prst="rect">
              <a:avLst/>
            </a:prstGeom>
            <a:noFill/>
          </p:spPr>
        </p:pic>
        <p:pic>
          <p:nvPicPr>
            <p:cNvPr id="32" name="Picture 2" descr="C:\Dokumente und Einstellungen\Benutzer2\Desktop\cross.png">
              <a:extLst>
                <a:ext uri="{FF2B5EF4-FFF2-40B4-BE49-F238E27FC236}">
                  <a16:creationId xmlns:a16="http://schemas.microsoft.com/office/drawing/2014/main" id="{DD4C7941-1089-466C-A304-26F5AC946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163766" y="4353565"/>
              <a:ext cx="346850" cy="3004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5477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9DD3C67-B517-4107-801B-433E6927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Erfahrungsbericht (Erkenntnisse) </a:t>
            </a:r>
            <a:r>
              <a:rPr lang="en-US" b="0" noProof="1"/>
              <a:t>− Review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F42DCC-3856-422E-BAF9-A518418CB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C839-0251-4542-BFCC-EE6B1DB5AA8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BAEB6A-97D5-4244-93D5-53A19017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9FAA683-AD6A-4C11-9DFC-E37E55CB4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56377"/>
              </p:ext>
            </p:extLst>
          </p:nvPr>
        </p:nvGraphicFramePr>
        <p:xfrm>
          <a:off x="556816" y="1739592"/>
          <a:ext cx="10620000" cy="2204112"/>
        </p:xfrm>
        <a:graphic>
          <a:graphicData uri="http://schemas.openxmlformats.org/drawingml/2006/table">
            <a:tbl>
              <a:tblPr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200" b="1" kern="1200" baseline="0" dirty="0">
                          <a:solidFill>
                            <a:srgbClr val="FFFFFF"/>
                          </a:solidFill>
                        </a:rPr>
                        <a:t>Änderungen von Rahmenbedingungen während des Projektes</a:t>
                      </a:r>
                      <a:endParaRPr lang="de-DE" sz="1200" b="1" kern="1200" baseline="0" dirty="0">
                        <a:solidFill>
                          <a:srgbClr val="FFFF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2A79FF"/>
                        </a:gs>
                        <a:gs pos="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1" u="none" kern="1200" baseline="0" dirty="0">
                          <a:solidFill>
                            <a:srgbClr val="000000"/>
                          </a:solidFill>
                        </a:rPr>
                        <a:t>Projektauftrag</a:t>
                      </a:r>
                      <a:endParaRPr lang="de-DE" sz="1000" b="1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Nicht mehr Aktuell, Anpassungen nötig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1" u="none" kern="1200" baseline="0" dirty="0">
                          <a:solidFill>
                            <a:srgbClr val="000000"/>
                          </a:solidFill>
                        </a:rPr>
                        <a:t>Projektplanung / Zeitplanung</a:t>
                      </a:r>
                      <a:endParaRPr lang="de-DE" sz="1000" b="1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Alles im Zeitplan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1" u="none" kern="1200" baseline="0" dirty="0">
                          <a:solidFill>
                            <a:srgbClr val="000000"/>
                          </a:solidFill>
                        </a:rPr>
                        <a:t>Kostenbudget</a:t>
                      </a:r>
                      <a:endParaRPr lang="de-DE" sz="1000" b="1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Budget ist nicht mehr ausreichend und muss angepasst werden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1" u="none" kern="1200" baseline="0" dirty="0">
                          <a:solidFill>
                            <a:srgbClr val="000000"/>
                          </a:solidFill>
                        </a:rPr>
                        <a:t>Team-Spielregeln</a:t>
                      </a:r>
                      <a:endParaRPr lang="de-DE" sz="1000" b="1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Regeln </a:t>
                      </a:r>
                      <a:r>
                        <a:rPr lang="de-DE" sz="1000" kern="1200" baseline="0" dirty="0" err="1">
                          <a:solidFill>
                            <a:srgbClr val="000000"/>
                          </a:solidFill>
                        </a:rPr>
                        <a:t>xy</a:t>
                      </a: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 wurden nicht eingehalten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1" kern="1200" baseline="0" dirty="0">
                          <a:solidFill>
                            <a:srgbClr val="000000"/>
                          </a:solidFill>
                        </a:rPr>
                        <a:t>Risikoanalyse und Einschätzung</a:t>
                      </a:r>
                      <a:endParaRPr lang="de-DE" sz="1000" b="1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Neue Risiken sind hinzugekommen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1" kern="1200" baseline="0" dirty="0">
                          <a:solidFill>
                            <a:srgbClr val="000000"/>
                          </a:solidFill>
                        </a:rPr>
                        <a:t>Projekterfolg</a:t>
                      </a:r>
                      <a:endParaRPr lang="de-DE" sz="1000" b="1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1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000" b="1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b="1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000" b="1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F32D830-7DE0-4D0C-84CD-2B89BFE90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21668"/>
              </p:ext>
            </p:extLst>
          </p:nvPr>
        </p:nvGraphicFramePr>
        <p:xfrm>
          <a:off x="556817" y="4179497"/>
          <a:ext cx="10620000" cy="1806008"/>
        </p:xfrm>
        <a:graphic>
          <a:graphicData uri="http://schemas.openxmlformats.org/drawingml/2006/table">
            <a:tbl>
              <a:tblPr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7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Beurteilung der Zusammenarbeit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Lob / Anerkennung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Kritikpunkte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u="none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Projektleiter </a:t>
                      </a:r>
                      <a:r>
                        <a:rPr lang="de-DE" sz="1000" u="none" kern="1200" baseline="0" dirty="0">
                          <a:solidFill>
                            <a:srgbClr val="000000"/>
                          </a:solidFill>
                          <a:latin typeface="+mj-lt"/>
                          <a:sym typeface="Wingdings"/>
                        </a:rPr>
                        <a:t> Projektteam</a:t>
                      </a:r>
                      <a:endParaRPr lang="de-DE" sz="1000" b="0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u="none" kern="1200" baseline="0" dirty="0">
                          <a:solidFill>
                            <a:srgbClr val="000000"/>
                          </a:solidFill>
                          <a:latin typeface="+mj-lt"/>
                          <a:sym typeface="Wingdings"/>
                        </a:rPr>
                        <a:t>Projektteam untereinander</a:t>
                      </a:r>
                      <a:endParaRPr lang="de-DE" sz="1000" b="0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u="none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Projektteam </a:t>
                      </a:r>
                      <a:r>
                        <a:rPr lang="de-DE" sz="1000" u="none" kern="1200" baseline="0" dirty="0">
                          <a:solidFill>
                            <a:srgbClr val="000000"/>
                          </a:solidFill>
                          <a:latin typeface="+mj-lt"/>
                          <a:sym typeface="Wingdings"/>
                        </a:rPr>
                        <a:t> Andere Bereiche</a:t>
                      </a:r>
                      <a:endParaRPr lang="de-DE" sz="1000" b="0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u="none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Projektteam</a:t>
                      </a:r>
                      <a:r>
                        <a:rPr lang="de-DE" sz="1000" u="none" kern="1200" baseline="0" dirty="0">
                          <a:solidFill>
                            <a:srgbClr val="000000"/>
                          </a:solidFill>
                          <a:latin typeface="+mj-lt"/>
                          <a:sym typeface="Wingdings"/>
                        </a:rPr>
                        <a:t> Lenkungskreis</a:t>
                      </a:r>
                      <a:endParaRPr lang="de-DE" sz="1000" b="0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u="none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Projektteam </a:t>
                      </a:r>
                      <a:r>
                        <a:rPr lang="de-DE" sz="1000" u="none" kern="1200" baseline="0" dirty="0">
                          <a:solidFill>
                            <a:srgbClr val="000000"/>
                          </a:solidFill>
                          <a:latin typeface="+mj-lt"/>
                          <a:sym typeface="Wingdings"/>
                        </a:rPr>
                        <a:t> Auftraggeber</a:t>
                      </a:r>
                      <a:endParaRPr lang="de-DE" sz="1000" b="0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000" kern="12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…</a:t>
                      </a: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0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Gruppieren 18">
            <a:extLst>
              <a:ext uri="{FF2B5EF4-FFF2-40B4-BE49-F238E27FC236}">
                <a16:creationId xmlns:a16="http://schemas.microsoft.com/office/drawing/2014/main" id="{896608EF-A5F3-4A90-AE68-635749D92FFE}"/>
              </a:ext>
            </a:extLst>
          </p:cNvPr>
          <p:cNvGrpSpPr/>
          <p:nvPr/>
        </p:nvGrpSpPr>
        <p:grpSpPr bwMode="gray">
          <a:xfrm>
            <a:off x="4089289" y="4232391"/>
            <a:ext cx="278735" cy="214447"/>
            <a:chOff x="5724128" y="5274517"/>
            <a:chExt cx="441936" cy="441936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E209B72-1CAE-4094-A5F7-8124EBF3CC1C}"/>
                </a:ext>
              </a:extLst>
            </p:cNvPr>
            <p:cNvSpPr/>
            <p:nvPr/>
          </p:nvSpPr>
          <p:spPr bwMode="gray">
            <a:xfrm>
              <a:off x="5724128" y="5274517"/>
              <a:ext cx="441936" cy="441936"/>
            </a:xfrm>
            <a:prstGeom prst="ellipse">
              <a:avLst/>
            </a:prstGeom>
            <a:solidFill>
              <a:srgbClr val="70AC2E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b="1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Pfeil nach unten 20">
              <a:extLst>
                <a:ext uri="{FF2B5EF4-FFF2-40B4-BE49-F238E27FC236}">
                  <a16:creationId xmlns:a16="http://schemas.microsoft.com/office/drawing/2014/main" id="{AED6843F-64A1-4FDA-ACBD-C5C09ACCE0E1}"/>
                </a:ext>
              </a:extLst>
            </p:cNvPr>
            <p:cNvSpPr/>
            <p:nvPr/>
          </p:nvSpPr>
          <p:spPr bwMode="gray">
            <a:xfrm rot="10800000">
              <a:off x="5777514" y="5314905"/>
              <a:ext cx="328773" cy="318499"/>
            </a:xfrm>
            <a:prstGeom prst="downArrow">
              <a:avLst/>
            </a:prstGeom>
            <a:solidFill>
              <a:srgbClr val="F8F8F8"/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uppieren 21">
            <a:extLst>
              <a:ext uri="{FF2B5EF4-FFF2-40B4-BE49-F238E27FC236}">
                <a16:creationId xmlns:a16="http://schemas.microsoft.com/office/drawing/2014/main" id="{E451763E-E198-43CB-90CE-B254F16FB2D4}"/>
              </a:ext>
            </a:extLst>
          </p:cNvPr>
          <p:cNvGrpSpPr/>
          <p:nvPr/>
        </p:nvGrpSpPr>
        <p:grpSpPr bwMode="gray">
          <a:xfrm>
            <a:off x="8373411" y="4232391"/>
            <a:ext cx="278735" cy="214447"/>
            <a:chOff x="4766289" y="5274517"/>
            <a:chExt cx="441936" cy="441936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EDF4ADE-5108-4ABF-9DB4-5DA34288341F}"/>
                </a:ext>
              </a:extLst>
            </p:cNvPr>
            <p:cNvSpPr/>
            <p:nvPr/>
          </p:nvSpPr>
          <p:spPr bwMode="gray">
            <a:xfrm>
              <a:off x="4766289" y="5274517"/>
              <a:ext cx="441936" cy="441936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b="1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Pfeil nach unten 23">
              <a:extLst>
                <a:ext uri="{FF2B5EF4-FFF2-40B4-BE49-F238E27FC236}">
                  <a16:creationId xmlns:a16="http://schemas.microsoft.com/office/drawing/2014/main" id="{7CD67CDA-CD47-40BA-9FB0-1B261872CDC1}"/>
                </a:ext>
              </a:extLst>
            </p:cNvPr>
            <p:cNvSpPr/>
            <p:nvPr/>
          </p:nvSpPr>
          <p:spPr bwMode="gray">
            <a:xfrm>
              <a:off x="4819675" y="5335001"/>
              <a:ext cx="328773" cy="318499"/>
            </a:xfrm>
            <a:prstGeom prst="downArrow">
              <a:avLst/>
            </a:prstGeom>
            <a:solidFill>
              <a:srgbClr val="F8F8F8"/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775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18258-682D-41F5-945D-5DAFE559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Liste offener Punkte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0DF090-0973-44F2-AFCC-6303FB1C1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8B0C-1D33-46FF-82B8-A5A6266E80F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0532C9-8584-4DA5-82F1-36F107C3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791CF12-3521-4B33-B2B7-35785A700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19450"/>
              </p:ext>
            </p:extLst>
          </p:nvPr>
        </p:nvGraphicFramePr>
        <p:xfrm>
          <a:off x="515043" y="2271861"/>
          <a:ext cx="10609149" cy="35304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Nr.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Aktivität /  Aufgabe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Ergebnis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Verantwortlicher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Datum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b="1" kern="1200" baseline="0" dirty="0">
                          <a:solidFill>
                            <a:srgbClr val="000000"/>
                          </a:solidFill>
                        </a:rPr>
                        <a:t>Status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>
                          <a:solidFill>
                            <a:srgbClr val="000000"/>
                          </a:solidFill>
                        </a:rPr>
                        <a:t>&lt;Name&gt;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01.01.20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offen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&lt;Name&gt;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01.01.20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kern="1200" baseline="0">
                          <a:solidFill>
                            <a:srgbClr val="000000"/>
                          </a:solidFill>
                        </a:rPr>
                        <a:t>erledigt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&lt;Text&gt;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&lt;Name&gt;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100" u="none" kern="1200" baseline="0" dirty="0">
                          <a:solidFill>
                            <a:srgbClr val="000000"/>
                          </a:solidFill>
                        </a:rPr>
                        <a:t>01.01.20</a:t>
                      </a:r>
                      <a:endParaRPr lang="de-DE" sz="11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offen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100" b="0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1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Wingdings" pitchFamily="2" charset="2"/>
                        <a:buNone/>
                      </a:pPr>
                      <a:endParaRPr lang="de-DE" sz="1200" b="0" kern="1200" baseline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DD95045-4839-4A55-AAA8-86CA4430C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9676"/>
              </p:ext>
            </p:extLst>
          </p:nvPr>
        </p:nvGraphicFramePr>
        <p:xfrm>
          <a:off x="515043" y="1555749"/>
          <a:ext cx="10609148" cy="5508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5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0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Projektname</a:t>
                      </a:r>
                      <a:r>
                        <a:rPr lang="de-DE" sz="1200" b="1" kern="1200" baseline="0" dirty="0">
                          <a:solidFill>
                            <a:srgbClr val="000000"/>
                          </a:solidFill>
                        </a:rPr>
                        <a:t> / Nr.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200" u="none" kern="1200" baseline="0" dirty="0">
                          <a:solidFill>
                            <a:srgbClr val="000000"/>
                          </a:solidFill>
                        </a:rPr>
                        <a:t>&lt;Projektname&gt;</a:t>
                      </a:r>
                      <a:endParaRPr lang="de-DE" sz="1200" b="0" u="none" kern="1200" baseline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de-DE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Datum (Stand)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01.01.2022</a:t>
                      </a: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0000"/>
                          </a:solidFill>
                        </a:rPr>
                        <a:t>Verfasser</a:t>
                      </a:r>
                      <a:endParaRPr lang="de-DE" sz="12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kern="1200" baseline="0" dirty="0">
                          <a:solidFill>
                            <a:srgbClr val="000000"/>
                          </a:solidFill>
                        </a:rPr>
                        <a:t>&lt;Name &gt;</a:t>
                      </a: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36195" marB="36195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747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69F08-4826-4A99-96A9-B7FDF3E8A83B}" type="slidenum">
              <a:rPr lang="en-GB">
                <a:solidFill>
                  <a:srgbClr val="4B4B4D"/>
                </a:solidFill>
              </a:rPr>
              <a:pPr/>
              <a:t>24</a:t>
            </a:fld>
            <a:endParaRPr lang="en-GB">
              <a:solidFill>
                <a:srgbClr val="4B4B4D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4B4B4D"/>
                </a:solidFill>
              </a:rPr>
              <a:t>SPOL Präsentation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18364" r="2194" b="9956"/>
          <a:stretch/>
        </p:blipFill>
        <p:spPr bwMode="auto">
          <a:xfrm>
            <a:off x="0" y="0"/>
            <a:ext cx="12192000" cy="685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694043" y="758019"/>
            <a:ext cx="6019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ct val="1500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Aft>
                <a:spcPct val="15000"/>
              </a:spcAft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Aft>
                <a:spcPts val="300"/>
              </a:spcAft>
              <a:buFont typeface="Arial" charset="0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Aft>
                <a:spcPts val="3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CH" altLang="de-DE" sz="3600" dirty="0">
                <a:solidFill>
                  <a:schemeClr val="bg1"/>
                </a:solidFill>
              </a:rPr>
              <a:t>Wir unterstützen Sie gerne!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24669" y="5054915"/>
            <a:ext cx="195854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CH" b="1" cap="smal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Hauptsitz</a:t>
            </a:r>
            <a:r>
              <a:rPr lang="de-CH" cap="smal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l"/>
            <a:r>
              <a:rPr lang="de-CH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SPOL AG</a:t>
            </a:r>
          </a:p>
          <a:p>
            <a:pPr algn="l"/>
            <a:r>
              <a:rPr lang="de-CH" sz="1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Höfenstrasse</a:t>
            </a:r>
            <a:r>
              <a:rPr lang="de-CH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33</a:t>
            </a:r>
          </a:p>
          <a:p>
            <a:pPr algn="l"/>
            <a:r>
              <a:rPr lang="de-CH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CH-6312 Steinhausen</a:t>
            </a:r>
          </a:p>
          <a:p>
            <a:pPr algn="l"/>
            <a:r>
              <a:rPr lang="de-CH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Tel.: +41 41 747 30 60</a:t>
            </a:r>
          </a:p>
          <a:p>
            <a:pPr algn="l"/>
            <a:r>
              <a:rPr lang="de-CH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www.spol.ch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036069" y="5071606"/>
            <a:ext cx="195854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CH" b="1" cap="smal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Filiale Bern</a:t>
            </a:r>
            <a:r>
              <a:rPr lang="de-CH" cap="smal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l"/>
            <a:r>
              <a:rPr lang="de-CH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SPOL AG</a:t>
            </a:r>
          </a:p>
          <a:p>
            <a:pPr algn="l"/>
            <a:r>
              <a:rPr lang="de-CH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Breitenrainstrasse 15</a:t>
            </a:r>
          </a:p>
          <a:p>
            <a:pPr algn="l"/>
            <a:r>
              <a:rPr lang="de-CH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CH-3013 Bern</a:t>
            </a:r>
          </a:p>
          <a:p>
            <a:pPr algn="l"/>
            <a:r>
              <a:rPr lang="de-CH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Tel.: +41 31 305 44 00</a:t>
            </a:r>
          </a:p>
          <a:p>
            <a:pPr algn="l"/>
            <a:r>
              <a:rPr lang="de-CH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www.spol.ch</a:t>
            </a:r>
          </a:p>
        </p:txBody>
      </p:sp>
    </p:spTree>
    <p:extLst>
      <p:ext uri="{BB962C8B-B14F-4D97-AF65-F5344CB8AC3E}">
        <p14:creationId xmlns:p14="http://schemas.microsoft.com/office/powerpoint/2010/main" val="150135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094" y="255797"/>
            <a:ext cx="9006416" cy="724931"/>
          </a:xfrm>
        </p:spPr>
        <p:txBody>
          <a:bodyPr/>
          <a:lstStyle/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de-CH" sz="3200" b="1" dirty="0">
                <a:latin typeface="+mn-lt"/>
              </a:rPr>
              <a:t>Projekt </a:t>
            </a:r>
            <a:r>
              <a:rPr lang="de-CH" sz="3200" b="1" dirty="0" err="1">
                <a:latin typeface="+mn-lt"/>
              </a:rPr>
              <a:t>Onepager</a:t>
            </a:r>
            <a:endParaRPr lang="de-CH" sz="3200" b="1" dirty="0">
              <a:latin typeface="+mn-lt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51910"/>
              </p:ext>
            </p:extLst>
          </p:nvPr>
        </p:nvGraphicFramePr>
        <p:xfrm>
          <a:off x="407369" y="2033610"/>
          <a:ext cx="8784975" cy="153252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515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/>
                        <a:t>Strategische</a:t>
                      </a:r>
                      <a:r>
                        <a:rPr lang="de-CH" sz="800" b="1" baseline="0" dirty="0"/>
                        <a:t> Massnahme</a:t>
                      </a:r>
                      <a:endParaRPr lang="de-CH" sz="8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/>
                        <a:t>Aktuelle Phase:</a:t>
                      </a:r>
                      <a:br>
                        <a:rPr lang="de-CH" sz="800" b="1" dirty="0"/>
                      </a:br>
                      <a:r>
                        <a:rPr lang="de-CH" sz="800" b="1" dirty="0"/>
                        <a:t>Erledigte Arbeiten:</a:t>
                      </a:r>
                      <a:br>
                        <a:rPr lang="de-CH" sz="800" b="1" dirty="0"/>
                      </a:br>
                      <a:r>
                        <a:rPr lang="de-CH" sz="800" b="1" dirty="0"/>
                        <a:t>Geplante Arbeiten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/>
                        <a:t>Anstehender Entscheid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29319"/>
              </p:ext>
            </p:extLst>
          </p:nvPr>
        </p:nvGraphicFramePr>
        <p:xfrm>
          <a:off x="9316775" y="2052161"/>
          <a:ext cx="2512825" cy="2389601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52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73">
                <a:tc>
                  <a:txBody>
                    <a:bodyPr/>
                    <a:lstStyle/>
                    <a:p>
                      <a:r>
                        <a:rPr lang="de-CH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Gesamtstatus und Trend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63">
                <a:tc>
                  <a:txBody>
                    <a:bodyPr/>
                    <a:lstStyle/>
                    <a:p>
                      <a:r>
                        <a:rPr lang="de-CH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Start Initialisierung</a:t>
                      </a:r>
                    </a:p>
                    <a:p>
                      <a:endParaRPr lang="de-CH" sz="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73">
                <a:tc>
                  <a:txBody>
                    <a:bodyPr/>
                    <a:lstStyle/>
                    <a:p>
                      <a:r>
                        <a:rPr lang="de-CH" sz="800" b="1" dirty="0">
                          <a:ln>
                            <a:noFill/>
                          </a:ln>
                        </a:rPr>
                        <a:t>Projektstart</a:t>
                      </a:r>
                    </a:p>
                    <a:p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73">
                <a:tc>
                  <a:txBody>
                    <a:bodyPr/>
                    <a:lstStyle/>
                    <a:p>
                      <a:r>
                        <a:rPr lang="de-CH" sz="800" b="1" dirty="0">
                          <a:ln>
                            <a:noFill/>
                          </a:ln>
                        </a:rPr>
                        <a:t>Projektende</a:t>
                      </a:r>
                    </a:p>
                    <a:p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/>
                        <a:t>Freigegebenes Budget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/>
                        <a:t>Erwartete externe</a:t>
                      </a:r>
                      <a:r>
                        <a:rPr lang="de-CH" sz="800" b="1" baseline="0" dirty="0"/>
                        <a:t> </a:t>
                      </a:r>
                      <a:r>
                        <a:rPr lang="de-CH" sz="800" b="1" dirty="0"/>
                        <a:t>Gesamtkosten</a:t>
                      </a:r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/>
                        <a:t>Aufwand intern (PT)</a:t>
                      </a:r>
                    </a:p>
                    <a:p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47260"/>
              </p:ext>
            </p:extLst>
          </p:nvPr>
        </p:nvGraphicFramePr>
        <p:xfrm>
          <a:off x="407369" y="3550104"/>
          <a:ext cx="8776451" cy="113945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3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/>
                        <a:t>Projekt Nr.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>
                          <a:ln>
                            <a:noFill/>
                          </a:ln>
                        </a:rPr>
                        <a:t>Auftraggeber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1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/>
                        <a:t>Kredit Nr.</a:t>
                      </a:r>
                      <a:endParaRPr lang="de-CH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>
                          <a:ln>
                            <a:noFill/>
                          </a:ln>
                        </a:rPr>
                        <a:t>Projektleiter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1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Teil-Projektportfolio / Klassifizierung / Priorisierung</a:t>
                      </a:r>
                      <a:endParaRPr lang="de-CH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>
                          <a:ln>
                            <a:noFill/>
                          </a:ln>
                        </a:rPr>
                        <a:t>Steuerungsausschuss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1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800" b="0" dirty="0">
                        <a:ln>
                          <a:noFill/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12258213" y="864000"/>
            <a:ext cx="207817" cy="2122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e-CH" sz="2000" dirty="0"/>
          </a:p>
        </p:txBody>
      </p:sp>
      <p:sp>
        <p:nvSpPr>
          <p:cNvPr id="10" name="Pfeil nach rechts 9"/>
          <p:cNvSpPr/>
          <p:nvPr/>
        </p:nvSpPr>
        <p:spPr>
          <a:xfrm>
            <a:off x="12285134" y="2239499"/>
            <a:ext cx="156754" cy="1480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e-CH" sz="2000" dirty="0"/>
          </a:p>
        </p:txBody>
      </p:sp>
      <p:sp>
        <p:nvSpPr>
          <p:cNvPr id="11" name="Rectangle 20"/>
          <p:cNvSpPr/>
          <p:nvPr/>
        </p:nvSpPr>
        <p:spPr>
          <a:xfrm>
            <a:off x="407369" y="4747580"/>
            <a:ext cx="4464495" cy="10054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l"/>
            <a:r>
              <a:rPr lang="de-CH" sz="1000" b="1" dirty="0">
                <a:solidFill>
                  <a:schemeClr val="tx1"/>
                </a:solidFill>
              </a:rPr>
              <a:t>Projektziele (System)</a:t>
            </a:r>
          </a:p>
          <a:p>
            <a:pPr marL="319088" indent="-228600" algn="l">
              <a:buFont typeface="+mj-lt"/>
              <a:buAutoNum type="arabicPeriod" startAt="4"/>
            </a:pPr>
            <a:r>
              <a:rPr lang="de-DE" sz="800" dirty="0">
                <a:solidFill>
                  <a:schemeClr val="tx1"/>
                </a:solidFill>
              </a:rPr>
              <a:t>Für</a:t>
            </a:r>
          </a:p>
          <a:p>
            <a:pPr marL="252413" indent="-161925" algn="l">
              <a:buFont typeface="+mj-lt"/>
              <a:buAutoNum type="arabicPeriod" startAt="4"/>
            </a:pPr>
            <a:endParaRPr lang="de-DE" sz="800" dirty="0">
              <a:solidFill>
                <a:schemeClr val="tx1"/>
              </a:solidFill>
            </a:endParaRPr>
          </a:p>
          <a:p>
            <a:pPr algn="l"/>
            <a:endParaRPr lang="de-CH" sz="800" dirty="0">
              <a:solidFill>
                <a:schemeClr val="tx1"/>
              </a:solidFill>
            </a:endParaRPr>
          </a:p>
          <a:p>
            <a:pPr marL="171450" indent="-171450" algn="l">
              <a:buFontTx/>
              <a:buChar char="-"/>
            </a:pPr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4943872" y="4747579"/>
            <a:ext cx="4248472" cy="10047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l"/>
            <a:r>
              <a:rPr lang="de-CH" sz="1000" b="1" dirty="0">
                <a:solidFill>
                  <a:schemeClr val="tx2"/>
                </a:solidFill>
              </a:rPr>
              <a:t>Kurzbeschrieb</a:t>
            </a:r>
          </a:p>
          <a:p>
            <a:pPr marL="180975" indent="-180975" algn="l">
              <a:buFont typeface="Symbol" panose="05050102010706020507" pitchFamily="18" charset="2"/>
              <a:buChar char="-"/>
            </a:pPr>
            <a:r>
              <a:rPr lang="de-DE" sz="800" dirty="0">
                <a:solidFill>
                  <a:schemeClr val="tx1"/>
                </a:solidFill>
              </a:rPr>
              <a:t>Die</a:t>
            </a:r>
            <a:endParaRPr lang="de-CH" sz="800" dirty="0">
              <a:solidFill>
                <a:schemeClr val="tx1"/>
              </a:solidFill>
            </a:endParaRPr>
          </a:p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9316775" y="4747579"/>
            <a:ext cx="2512825" cy="996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algn="l"/>
            <a:r>
              <a:rPr lang="de-CH" sz="1000" b="1" dirty="0">
                <a:solidFill>
                  <a:schemeClr val="tx1"/>
                </a:solidFill>
              </a:rPr>
              <a:t>Besprechungsbedarf / Eskalation</a:t>
            </a:r>
          </a:p>
          <a:p>
            <a:endParaRPr lang="de-CH" sz="800" dirty="0">
              <a:solidFill>
                <a:schemeClr val="tx1"/>
              </a:solidFill>
            </a:endParaRPr>
          </a:p>
          <a:p>
            <a:endParaRPr lang="de-CH" sz="800" dirty="0">
              <a:solidFill>
                <a:schemeClr val="tx1"/>
              </a:solidFill>
            </a:endParaRP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00807"/>
              </p:ext>
            </p:extLst>
          </p:nvPr>
        </p:nvGraphicFramePr>
        <p:xfrm>
          <a:off x="9316775" y="1668224"/>
          <a:ext cx="2512825" cy="344251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5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r"/>
                      <a:r>
                        <a:rPr lang="de-CH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27.8.202n</a:t>
                      </a:r>
                      <a:r>
                        <a:rPr lang="de-CH" sz="800" b="1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8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Stand Datum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74930"/>
              </p:ext>
            </p:extLst>
          </p:nvPr>
        </p:nvGraphicFramePr>
        <p:xfrm>
          <a:off x="407369" y="1659598"/>
          <a:ext cx="8784975" cy="33917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800" b="1" dirty="0"/>
                        <a:t>Projektname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75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DAEBF-6651-4AF4-ACD7-D8A8A516925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Projektziele</a:t>
            </a:r>
            <a:endParaRPr lang="de-CH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E69A1D7-2D45-40AE-9F9C-752A39D25363}"/>
              </a:ext>
            </a:extLst>
          </p:cNvPr>
          <p:cNvGrpSpPr/>
          <p:nvPr/>
        </p:nvGrpSpPr>
        <p:grpSpPr>
          <a:xfrm>
            <a:off x="40656" y="4896786"/>
            <a:ext cx="12301846" cy="633538"/>
            <a:chOff x="40656" y="4896786"/>
            <a:chExt cx="12301846" cy="633538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8E42CE8-5BF8-42F3-9302-79FF296314D8}"/>
                </a:ext>
              </a:extLst>
            </p:cNvPr>
            <p:cNvSpPr/>
            <p:nvPr/>
          </p:nvSpPr>
          <p:spPr bwMode="gray">
            <a:xfrm>
              <a:off x="5815954" y="5130667"/>
              <a:ext cx="2265764" cy="11715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F5ADA3E-56B5-4E68-BE38-B215F8B26495}"/>
                </a:ext>
              </a:extLst>
            </p:cNvPr>
            <p:cNvSpPr/>
            <p:nvPr/>
          </p:nvSpPr>
          <p:spPr bwMode="gray">
            <a:xfrm>
              <a:off x="2739288" y="5130667"/>
              <a:ext cx="2265764" cy="11715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A3F2C20-78C2-4669-A3A7-1B48751CCE51}"/>
                </a:ext>
              </a:extLst>
            </p:cNvPr>
            <p:cNvSpPr/>
            <p:nvPr/>
          </p:nvSpPr>
          <p:spPr bwMode="gray">
            <a:xfrm>
              <a:off x="3916235" y="4896786"/>
              <a:ext cx="2265764" cy="11715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B263A04-E1AD-4B7D-8063-1DAA38289EE3}"/>
                </a:ext>
              </a:extLst>
            </p:cNvPr>
            <p:cNvSpPr/>
            <p:nvPr/>
          </p:nvSpPr>
          <p:spPr bwMode="gray">
            <a:xfrm>
              <a:off x="1446148" y="4896786"/>
              <a:ext cx="2265764" cy="11715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B312C5A-4DE8-4AEA-9306-E56CEB201EDB}"/>
                </a:ext>
              </a:extLst>
            </p:cNvPr>
            <p:cNvSpPr/>
            <p:nvPr/>
          </p:nvSpPr>
          <p:spPr bwMode="gray">
            <a:xfrm>
              <a:off x="40656" y="4900396"/>
              <a:ext cx="1608116" cy="320236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B3CC79FD-6FAC-4414-8991-92A4DFB92B6A}"/>
                </a:ext>
              </a:extLst>
            </p:cNvPr>
            <p:cNvSpPr/>
            <p:nvPr/>
          </p:nvSpPr>
          <p:spPr bwMode="gray">
            <a:xfrm>
              <a:off x="7984450" y="5413166"/>
              <a:ext cx="2265764" cy="11715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7921FAC0-C3D7-41A8-8BBA-049FEE3C31EB}"/>
                </a:ext>
              </a:extLst>
            </p:cNvPr>
            <p:cNvSpPr/>
            <p:nvPr/>
          </p:nvSpPr>
          <p:spPr bwMode="gray">
            <a:xfrm>
              <a:off x="10076738" y="5271917"/>
              <a:ext cx="2265764" cy="11715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6" descr="© INSCALE GmbH, 26.05.2010&#10;http://www.presentationload.com/">
            <a:extLst>
              <a:ext uri="{FF2B5EF4-FFF2-40B4-BE49-F238E27FC236}">
                <a16:creationId xmlns:a16="http://schemas.microsoft.com/office/drawing/2014/main" id="{04A8FD47-B98C-412C-BAE3-439C6E268E07}"/>
              </a:ext>
            </a:extLst>
          </p:cNvPr>
          <p:cNvSpPr>
            <a:spLocks/>
          </p:cNvSpPr>
          <p:nvPr/>
        </p:nvSpPr>
        <p:spPr bwMode="gray">
          <a:xfrm>
            <a:off x="4206875" y="4184650"/>
            <a:ext cx="123825" cy="22225"/>
          </a:xfrm>
          <a:custGeom>
            <a:avLst/>
            <a:gdLst/>
            <a:ahLst/>
            <a:cxnLst>
              <a:cxn ang="0">
                <a:pos x="33" y="6"/>
              </a:cxn>
              <a:cxn ang="0">
                <a:pos x="0" y="0"/>
              </a:cxn>
              <a:cxn ang="0">
                <a:pos x="33" y="6"/>
              </a:cxn>
            </a:cxnLst>
            <a:rect l="0" t="0" r="r" b="b"/>
            <a:pathLst>
              <a:path w="33" h="6">
                <a:moveTo>
                  <a:pt x="33" y="6"/>
                </a:moveTo>
                <a:cubicBezTo>
                  <a:pt x="22" y="4"/>
                  <a:pt x="11" y="2"/>
                  <a:pt x="0" y="0"/>
                </a:cubicBezTo>
                <a:cubicBezTo>
                  <a:pt x="11" y="2"/>
                  <a:pt x="22" y="4"/>
                  <a:pt x="33" y="6"/>
                </a:cubicBezTo>
                <a:close/>
              </a:path>
            </a:pathLst>
          </a:custGeom>
          <a:solidFill>
            <a:srgbClr val="398A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noProof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7" descr="© INSCALE GmbH, 26.05.2010&#10;http://www.presentationload.com/">
            <a:extLst>
              <a:ext uri="{FF2B5EF4-FFF2-40B4-BE49-F238E27FC236}">
                <a16:creationId xmlns:a16="http://schemas.microsoft.com/office/drawing/2014/main" id="{47AAD61E-4D5F-4AC1-8ED7-7421A424994F}"/>
              </a:ext>
            </a:extLst>
          </p:cNvPr>
          <p:cNvSpPr>
            <a:spLocks/>
          </p:cNvSpPr>
          <p:nvPr/>
        </p:nvSpPr>
        <p:spPr bwMode="gray">
          <a:xfrm>
            <a:off x="4083050" y="4146550"/>
            <a:ext cx="120650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9"/>
              </a:cxn>
              <a:cxn ang="0">
                <a:pos x="0" y="0"/>
              </a:cxn>
            </a:cxnLst>
            <a:rect l="0" t="0" r="r" b="b"/>
            <a:pathLst>
              <a:path w="32" h="9">
                <a:moveTo>
                  <a:pt x="0" y="0"/>
                </a:moveTo>
                <a:cubicBezTo>
                  <a:pt x="11" y="4"/>
                  <a:pt x="21" y="7"/>
                  <a:pt x="32" y="9"/>
                </a:cubicBezTo>
                <a:cubicBezTo>
                  <a:pt x="21" y="7"/>
                  <a:pt x="11" y="4"/>
                  <a:pt x="0" y="0"/>
                </a:cubicBezTo>
                <a:close/>
              </a:path>
            </a:pathLst>
          </a:custGeom>
          <a:solidFill>
            <a:srgbClr val="398A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noProof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80">
            <a:extLst>
              <a:ext uri="{FF2B5EF4-FFF2-40B4-BE49-F238E27FC236}">
                <a16:creationId xmlns:a16="http://schemas.microsoft.com/office/drawing/2014/main" id="{769D1581-141C-45A9-9819-E822BBE1E61B}"/>
              </a:ext>
            </a:extLst>
          </p:cNvPr>
          <p:cNvGrpSpPr>
            <a:grpSpLocks/>
          </p:cNvGrpSpPr>
          <p:nvPr/>
        </p:nvGrpSpPr>
        <p:grpSpPr bwMode="gray">
          <a:xfrm>
            <a:off x="565150" y="2297714"/>
            <a:ext cx="725322" cy="2762800"/>
            <a:chOff x="260" y="1901"/>
            <a:chExt cx="419" cy="1596"/>
          </a:xfrm>
        </p:grpSpPr>
        <p:sp>
          <p:nvSpPr>
            <p:cNvPr id="17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0244252B-0CE0-40A5-84F4-9CB3EC0AB2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0" y="1901"/>
              <a:ext cx="419" cy="1596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  <a:scene3d>
              <a:camera prst="legacyObliqueLeft"/>
              <a:lightRig rig="legacyFlat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>
              <a:flatTx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val 174" descr="© INSCALE GmbH, 26.05.2010&#10;http://www.presentationload.com/">
              <a:extLst>
                <a:ext uri="{FF2B5EF4-FFF2-40B4-BE49-F238E27FC236}">
                  <a16:creationId xmlns:a16="http://schemas.microsoft.com/office/drawing/2014/main" id="{93B4F7BD-F2E4-4C2C-B189-D143639E0A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5" y="1922"/>
              <a:ext cx="409" cy="155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FD06E56C-88B7-4CAB-B9AC-77F97F603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1" y="2056"/>
              <a:ext cx="337" cy="1286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176" descr="© INSCALE GmbH, 26.05.2010&#10;http://www.presentationload.com/">
              <a:extLst>
                <a:ext uri="{FF2B5EF4-FFF2-40B4-BE49-F238E27FC236}">
                  <a16:creationId xmlns:a16="http://schemas.microsoft.com/office/drawing/2014/main" id="{0F9A6600-8995-47DE-82C6-9CF4B28C42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" y="2190"/>
              <a:ext cx="267" cy="10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11A04C1E-FAE1-4CED-BE05-F73DA4C02D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0" y="2320"/>
              <a:ext cx="199" cy="758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178" descr="© INSCALE GmbH, 26.05.2010&#10;http://www.presentationload.com/">
              <a:extLst>
                <a:ext uri="{FF2B5EF4-FFF2-40B4-BE49-F238E27FC236}">
                  <a16:creationId xmlns:a16="http://schemas.microsoft.com/office/drawing/2014/main" id="{4B455431-4DB3-4AB5-BD18-27ED03AB1B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9" y="2436"/>
              <a:ext cx="142" cy="54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73848693-12A8-4605-A29D-245F814F82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7" y="2535"/>
              <a:ext cx="86" cy="328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noProof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Rectangle 104" descr="© INSCALE GmbH, 26.05.2010&#10;http://www.presentationload.com/">
            <a:extLst>
              <a:ext uri="{FF2B5EF4-FFF2-40B4-BE49-F238E27FC236}">
                <a16:creationId xmlns:a16="http://schemas.microsoft.com/office/drawing/2014/main" id="{1FF19686-7906-4B6F-B681-109D606E7B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8125" y="2754313"/>
            <a:ext cx="2368550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noProof="1">
                <a:solidFill>
                  <a:prstClr val="black"/>
                </a:solidFill>
                <a:latin typeface="Calibri"/>
              </a:rPr>
              <a:t>1. Placeholder</a:t>
            </a:r>
            <a:br>
              <a:rPr lang="en-US" sz="2000" b="1" noProof="1">
                <a:solidFill>
                  <a:prstClr val="black"/>
                </a:solidFill>
                <a:latin typeface="Calibri"/>
              </a:rPr>
            </a:br>
            <a:r>
              <a:rPr lang="en-US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This is a placeholder text. </a:t>
            </a:r>
          </a:p>
        </p:txBody>
      </p:sp>
      <p:sp>
        <p:nvSpPr>
          <p:cNvPr id="25" name="Rectangle 106" descr="© INSCALE GmbH, 26.05.2010&#10;http://www.presentationload.com/">
            <a:extLst>
              <a:ext uri="{FF2B5EF4-FFF2-40B4-BE49-F238E27FC236}">
                <a16:creationId xmlns:a16="http://schemas.microsoft.com/office/drawing/2014/main" id="{6FD26955-7AB3-4C47-AD1F-AE13F372A1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5172" y="2754313"/>
            <a:ext cx="2368550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noProof="1">
                <a:solidFill>
                  <a:prstClr val="black"/>
                </a:solidFill>
                <a:latin typeface="Calibri"/>
              </a:rPr>
              <a:t>3. Placeholder </a:t>
            </a:r>
            <a:br>
              <a:rPr lang="en-US" sz="1800" noProof="1">
                <a:solidFill>
                  <a:prstClr val="black"/>
                </a:solidFill>
                <a:latin typeface="Calibri"/>
              </a:rPr>
            </a:br>
            <a:r>
              <a:rPr lang="en-US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This is a placeholder text. </a:t>
            </a:r>
          </a:p>
        </p:txBody>
      </p:sp>
      <p:sp>
        <p:nvSpPr>
          <p:cNvPr id="26" name="Rectangle 107" descr="© INSCALE GmbH, 26.05.2010&#10;http://www.presentationload.com/">
            <a:extLst>
              <a:ext uri="{FF2B5EF4-FFF2-40B4-BE49-F238E27FC236}">
                <a16:creationId xmlns:a16="http://schemas.microsoft.com/office/drawing/2014/main" id="{28ED8A51-CBD8-40EC-82C3-F510F3C467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79098" y="3874222"/>
            <a:ext cx="2368550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noProof="1">
                <a:solidFill>
                  <a:prstClr val="black"/>
                </a:solidFill>
                <a:latin typeface="Calibri"/>
              </a:rPr>
              <a:t>4. Placeholder </a:t>
            </a:r>
            <a:br>
              <a:rPr lang="en-US" sz="1800" noProof="1">
                <a:solidFill>
                  <a:prstClr val="black"/>
                </a:solidFill>
                <a:latin typeface="Calibri"/>
              </a:rPr>
            </a:br>
            <a:r>
              <a:rPr lang="en-US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This is a placeholder text. </a:t>
            </a:r>
          </a:p>
        </p:txBody>
      </p:sp>
      <p:sp>
        <p:nvSpPr>
          <p:cNvPr id="27" name="Rectangle 105" descr="© INSCALE GmbH, 26.05.2010&#10;http://www.presentationload.com/">
            <a:extLst>
              <a:ext uri="{FF2B5EF4-FFF2-40B4-BE49-F238E27FC236}">
                <a16:creationId xmlns:a16="http://schemas.microsoft.com/office/drawing/2014/main" id="{9E8F7275-8DCE-4C90-89E4-04BEE9D6B7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82407" y="4348163"/>
            <a:ext cx="2368550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noProof="1">
                <a:solidFill>
                  <a:prstClr val="black"/>
                </a:solidFill>
                <a:latin typeface="Calibri"/>
              </a:rPr>
              <a:t>2. Placeholder </a:t>
            </a:r>
            <a:br>
              <a:rPr lang="en-US" sz="1800" noProof="1">
                <a:solidFill>
                  <a:prstClr val="black"/>
                </a:solidFill>
                <a:latin typeface="Calibri"/>
              </a:rPr>
            </a:br>
            <a:r>
              <a:rPr lang="en-US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This is a placeholder text. </a:t>
            </a:r>
          </a:p>
        </p:txBody>
      </p:sp>
      <p:grpSp>
        <p:nvGrpSpPr>
          <p:cNvPr id="28" name="Gruppieren 264">
            <a:extLst>
              <a:ext uri="{FF2B5EF4-FFF2-40B4-BE49-F238E27FC236}">
                <a16:creationId xmlns:a16="http://schemas.microsoft.com/office/drawing/2014/main" id="{E2DA1259-A488-4D85-B9C3-0804A84564EF}"/>
              </a:ext>
            </a:extLst>
          </p:cNvPr>
          <p:cNvGrpSpPr/>
          <p:nvPr/>
        </p:nvGrpSpPr>
        <p:grpSpPr bwMode="gray">
          <a:xfrm>
            <a:off x="2582409" y="3918649"/>
            <a:ext cx="3441493" cy="556525"/>
            <a:chOff x="3152777" y="3194749"/>
            <a:chExt cx="3441493" cy="556525"/>
          </a:xfrm>
        </p:grpSpPr>
        <p:sp>
          <p:nvSpPr>
            <p:cNvPr id="29" name="_color1">
              <a:extLst>
                <a:ext uri="{FF2B5EF4-FFF2-40B4-BE49-F238E27FC236}">
                  <a16:creationId xmlns:a16="http://schemas.microsoft.com/office/drawing/2014/main" id="{A514B759-2AAC-4617-AEFF-B5CFC90AD72F}"/>
                </a:ext>
              </a:extLst>
            </p:cNvPr>
            <p:cNvSpPr/>
            <p:nvPr/>
          </p:nvSpPr>
          <p:spPr bwMode="gray">
            <a:xfrm>
              <a:off x="5309102" y="3194749"/>
              <a:ext cx="1285168" cy="548176"/>
            </a:xfrm>
            <a:prstGeom prst="rect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0" name="Group 37">
              <a:extLst>
                <a:ext uri="{FF2B5EF4-FFF2-40B4-BE49-F238E27FC236}">
                  <a16:creationId xmlns:a16="http://schemas.microsoft.com/office/drawing/2014/main" id="{86D97721-3EF9-4BC1-8458-AE3DDAD31219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3152777" y="3195648"/>
              <a:ext cx="2408239" cy="555626"/>
              <a:chOff x="3152" y="3385"/>
              <a:chExt cx="1517" cy="350"/>
            </a:xfrm>
          </p:grpSpPr>
          <p:grpSp>
            <p:nvGrpSpPr>
              <p:cNvPr id="31" name="Group 38">
                <a:extLst>
                  <a:ext uri="{FF2B5EF4-FFF2-40B4-BE49-F238E27FC236}">
                    <a16:creationId xmlns:a16="http://schemas.microsoft.com/office/drawing/2014/main" id="{B65BA037-74C2-4B02-B40B-67A4E4C7BC41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124" y="3385"/>
                <a:ext cx="545" cy="350"/>
                <a:chOff x="1222" y="3018"/>
                <a:chExt cx="545" cy="350"/>
              </a:xfrm>
            </p:grpSpPr>
            <p:sp>
              <p:nvSpPr>
                <p:cNvPr id="47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44F811B6-2777-4850-9FF7-9A447E630E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37" y="3170"/>
                  <a:ext cx="478" cy="188"/>
                </a:xfrm>
                <a:custGeom>
                  <a:avLst/>
                  <a:gdLst/>
                  <a:ahLst/>
                  <a:cxnLst>
                    <a:cxn ang="0">
                      <a:pos x="824" y="413"/>
                    </a:cxn>
                    <a:cxn ang="0">
                      <a:pos x="152" y="412"/>
                    </a:cxn>
                    <a:cxn ang="0">
                      <a:pos x="0" y="78"/>
                    </a:cxn>
                    <a:cxn ang="0">
                      <a:pos x="805" y="84"/>
                    </a:cxn>
                    <a:cxn ang="0">
                      <a:pos x="805" y="1"/>
                    </a:cxn>
                    <a:cxn ang="0">
                      <a:pos x="1013" y="0"/>
                    </a:cxn>
                    <a:cxn ang="0">
                      <a:pos x="1053" y="84"/>
                    </a:cxn>
                    <a:cxn ang="0">
                      <a:pos x="824" y="413"/>
                    </a:cxn>
                  </a:cxnLst>
                  <a:rect l="0" t="0" r="r" b="b"/>
                  <a:pathLst>
                    <a:path w="1053" h="413">
                      <a:moveTo>
                        <a:pt x="824" y="413"/>
                      </a:moveTo>
                      <a:cubicBezTo>
                        <a:pt x="152" y="412"/>
                        <a:pt x="152" y="412"/>
                        <a:pt x="152" y="412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805" y="84"/>
                        <a:pt x="805" y="84"/>
                        <a:pt x="805" y="84"/>
                      </a:cubicBezTo>
                      <a:cubicBezTo>
                        <a:pt x="805" y="1"/>
                        <a:pt x="805" y="1"/>
                        <a:pt x="805" y="1"/>
                      </a:cubicBezTo>
                      <a:cubicBezTo>
                        <a:pt x="1013" y="0"/>
                        <a:pt x="1013" y="0"/>
                        <a:pt x="1013" y="0"/>
                      </a:cubicBezTo>
                      <a:cubicBezTo>
                        <a:pt x="1013" y="0"/>
                        <a:pt x="1051" y="20"/>
                        <a:pt x="1053" y="84"/>
                      </a:cubicBezTo>
                      <a:cubicBezTo>
                        <a:pt x="1053" y="348"/>
                        <a:pt x="824" y="413"/>
                        <a:pt x="824" y="4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A79FF"/>
                    </a:gs>
                    <a:gs pos="100000">
                      <a:srgbClr val="2A79FF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48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E49B433F-48A0-4084-8854-DCFF78D7744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44" y="3018"/>
                  <a:ext cx="491" cy="188"/>
                </a:xfrm>
                <a:custGeom>
                  <a:avLst/>
                  <a:gdLst/>
                  <a:ahLst/>
                  <a:cxnLst>
                    <a:cxn ang="0">
                      <a:pos x="850" y="0"/>
                    </a:cxn>
                    <a:cxn ang="0">
                      <a:pos x="178" y="1"/>
                    </a:cxn>
                    <a:cxn ang="0">
                      <a:pos x="0" y="333"/>
                    </a:cxn>
                    <a:cxn ang="0">
                      <a:pos x="831" y="329"/>
                    </a:cxn>
                    <a:cxn ang="0">
                      <a:pos x="831" y="412"/>
                    </a:cxn>
                    <a:cxn ang="0">
                      <a:pos x="1039" y="413"/>
                    </a:cxn>
                    <a:cxn ang="0">
                      <a:pos x="1079" y="329"/>
                    </a:cxn>
                    <a:cxn ang="0">
                      <a:pos x="850" y="0"/>
                    </a:cxn>
                  </a:cxnLst>
                  <a:rect l="0" t="0" r="r" b="b"/>
                  <a:pathLst>
                    <a:path w="1079" h="413">
                      <a:moveTo>
                        <a:pt x="850" y="0"/>
                      </a:moveTo>
                      <a:cubicBezTo>
                        <a:pt x="178" y="1"/>
                        <a:pt x="178" y="1"/>
                        <a:pt x="178" y="1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831" y="329"/>
                        <a:pt x="831" y="329"/>
                        <a:pt x="831" y="329"/>
                      </a:cubicBezTo>
                      <a:cubicBezTo>
                        <a:pt x="831" y="412"/>
                        <a:pt x="831" y="412"/>
                        <a:pt x="831" y="412"/>
                      </a:cubicBezTo>
                      <a:cubicBezTo>
                        <a:pt x="1039" y="413"/>
                        <a:pt x="1039" y="413"/>
                        <a:pt x="1039" y="413"/>
                      </a:cubicBezTo>
                      <a:cubicBezTo>
                        <a:pt x="1039" y="413"/>
                        <a:pt x="1077" y="393"/>
                        <a:pt x="1079" y="329"/>
                      </a:cubicBezTo>
                      <a:cubicBezTo>
                        <a:pt x="1079" y="65"/>
                        <a:pt x="850" y="0"/>
                        <a:pt x="850" y="0"/>
                      </a:cubicBezTo>
                      <a:close/>
                    </a:path>
                  </a:pathLst>
                </a:custGeom>
                <a:solidFill>
                  <a:srgbClr val="2A7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49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ED439FE1-2E7D-4245-956D-A47BBAA931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2" y="3030"/>
                  <a:ext cx="545" cy="169"/>
                </a:xfrm>
                <a:custGeom>
                  <a:avLst/>
                  <a:gdLst/>
                  <a:ahLst/>
                  <a:cxnLst>
                    <a:cxn ang="0">
                      <a:pos x="276" y="0"/>
                    </a:cxn>
                    <a:cxn ang="0">
                      <a:pos x="984" y="0"/>
                    </a:cxn>
                    <a:cxn ang="0">
                      <a:pos x="1200" y="372"/>
                    </a:cxn>
                    <a:cxn ang="0">
                      <a:pos x="0" y="372"/>
                    </a:cxn>
                    <a:cxn ang="0">
                      <a:pos x="276" y="0"/>
                    </a:cxn>
                  </a:cxnLst>
                  <a:rect l="0" t="0" r="r" b="b"/>
                  <a:pathLst>
                    <a:path w="1200" h="372">
                      <a:moveTo>
                        <a:pt x="276" y="0"/>
                      </a:moveTo>
                      <a:cubicBezTo>
                        <a:pt x="984" y="0"/>
                        <a:pt x="984" y="0"/>
                        <a:pt x="984" y="0"/>
                      </a:cubicBezTo>
                      <a:cubicBezTo>
                        <a:pt x="984" y="0"/>
                        <a:pt x="1200" y="108"/>
                        <a:pt x="1200" y="372"/>
                      </a:cubicBezTo>
                      <a:cubicBezTo>
                        <a:pt x="0" y="372"/>
                        <a:pt x="0" y="372"/>
                        <a:pt x="0" y="372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2A79FF">
                        <a:lumMod val="60000"/>
                        <a:lumOff val="40000"/>
                      </a:srgbClr>
                    </a:gs>
                    <a:gs pos="100000">
                      <a:srgbClr val="2A79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lIns="36000" tIns="36000" rIns="36000" bIns="36000" anchor="t" anchorCtr="0"/>
                <a:lstStyle/>
                <a:p>
                  <a:pPr marL="0" marR="0" lvl="0" indent="0" defTabSz="91440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1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190500" algn="ctr" rotWithShape="0">
                          <a:prstClr val="black">
                            <a:alpha val="50000"/>
                          </a:prstClr>
                        </a:outerShdw>
                      </a:effectLst>
                      <a:uLnTx/>
                      <a:uFillTx/>
                      <a:latin typeface="Calibri"/>
                    </a:rPr>
                    <a:t>Text 2</a:t>
                  </a:r>
                </a:p>
              </p:txBody>
            </p:sp>
            <p:sp>
              <p:nvSpPr>
                <p:cNvPr id="50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7689E2E8-8EAE-4FE9-A1A2-DA526A2ADF7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2" y="3198"/>
                  <a:ext cx="545" cy="170"/>
                </a:xfrm>
                <a:custGeom>
                  <a:avLst/>
                  <a:gdLst/>
                  <a:ahLst/>
                  <a:cxnLst>
                    <a:cxn ang="0">
                      <a:pos x="276" y="372"/>
                    </a:cxn>
                    <a:cxn ang="0">
                      <a:pos x="984" y="372"/>
                    </a:cxn>
                    <a:cxn ang="0">
                      <a:pos x="1200" y="0"/>
                    </a:cxn>
                    <a:cxn ang="0">
                      <a:pos x="0" y="0"/>
                    </a:cxn>
                    <a:cxn ang="0">
                      <a:pos x="276" y="372"/>
                    </a:cxn>
                  </a:cxnLst>
                  <a:rect l="0" t="0" r="r" b="b"/>
                  <a:pathLst>
                    <a:path w="1200" h="372">
                      <a:moveTo>
                        <a:pt x="276" y="372"/>
                      </a:moveTo>
                      <a:cubicBezTo>
                        <a:pt x="984" y="372"/>
                        <a:pt x="984" y="372"/>
                        <a:pt x="984" y="372"/>
                      </a:cubicBezTo>
                      <a:cubicBezTo>
                        <a:pt x="984" y="372"/>
                        <a:pt x="1200" y="264"/>
                        <a:pt x="12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76" y="37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A79FF"/>
                    </a:gs>
                    <a:gs pos="100000">
                      <a:srgbClr val="2A79FF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32" name="Group 43">
                <a:extLst>
                  <a:ext uri="{FF2B5EF4-FFF2-40B4-BE49-F238E27FC236}">
                    <a16:creationId xmlns:a16="http://schemas.microsoft.com/office/drawing/2014/main" id="{534EF13E-C2DE-411D-83C5-73DD6872E02E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3152" y="3532"/>
                <a:ext cx="1022" cy="60"/>
                <a:chOff x="250" y="3165"/>
                <a:chExt cx="1022" cy="60"/>
              </a:xfrm>
            </p:grpSpPr>
            <p:sp>
              <p:nvSpPr>
                <p:cNvPr id="33" name="Freeform 44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F7C3E5AF-F873-4AFB-82A2-2DA92F2F1E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" y="3168"/>
                  <a:ext cx="852" cy="57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75" y="109"/>
                    </a:cxn>
                    <a:cxn ang="0">
                      <a:pos x="570" y="109"/>
                    </a:cxn>
                    <a:cxn ang="0">
                      <a:pos x="669" y="80"/>
                    </a:cxn>
                    <a:cxn ang="0">
                      <a:pos x="1644" y="80"/>
                    </a:cxn>
                    <a:cxn ang="0">
                      <a:pos x="1644" y="124"/>
                    </a:cxn>
                    <a:cxn ang="0">
                      <a:pos x="1875" y="124"/>
                    </a:cxn>
                    <a:cxn ang="0">
                      <a:pos x="1875" y="0"/>
                    </a:cxn>
                    <a:cxn ang="0">
                      <a:pos x="1644" y="0"/>
                    </a:cxn>
                    <a:cxn ang="0">
                      <a:pos x="1644" y="44"/>
                    </a:cxn>
                    <a:cxn ang="0">
                      <a:pos x="669" y="44"/>
                    </a:cxn>
                    <a:cxn ang="0">
                      <a:pos x="570" y="14"/>
                    </a:cxn>
                    <a:cxn ang="0">
                      <a:pos x="75" y="14"/>
                    </a:cxn>
                    <a:cxn ang="0">
                      <a:pos x="0" y="42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1875" h="124">
                      <a:moveTo>
                        <a:pt x="0" y="81"/>
                      </a:moveTo>
                      <a:cubicBezTo>
                        <a:pt x="0" y="108"/>
                        <a:pt x="75" y="109"/>
                        <a:pt x="75" y="109"/>
                      </a:cubicBezTo>
                      <a:cubicBezTo>
                        <a:pt x="570" y="109"/>
                        <a:pt x="570" y="109"/>
                        <a:pt x="570" y="109"/>
                      </a:cubicBezTo>
                      <a:cubicBezTo>
                        <a:pt x="652" y="109"/>
                        <a:pt x="669" y="80"/>
                        <a:pt x="669" y="80"/>
                      </a:cubicBezTo>
                      <a:cubicBezTo>
                        <a:pt x="1644" y="80"/>
                        <a:pt x="1644" y="80"/>
                        <a:pt x="1644" y="80"/>
                      </a:cubicBezTo>
                      <a:cubicBezTo>
                        <a:pt x="1644" y="124"/>
                        <a:pt x="1644" y="124"/>
                        <a:pt x="1644" y="124"/>
                      </a:cubicBezTo>
                      <a:cubicBezTo>
                        <a:pt x="1875" y="124"/>
                        <a:pt x="1875" y="124"/>
                        <a:pt x="1875" y="124"/>
                      </a:cubicBezTo>
                      <a:cubicBezTo>
                        <a:pt x="1875" y="0"/>
                        <a:pt x="1875" y="0"/>
                        <a:pt x="1875" y="0"/>
                      </a:cubicBezTo>
                      <a:cubicBezTo>
                        <a:pt x="1644" y="0"/>
                        <a:pt x="1644" y="0"/>
                        <a:pt x="1644" y="0"/>
                      </a:cubicBezTo>
                      <a:cubicBezTo>
                        <a:pt x="1644" y="44"/>
                        <a:pt x="1644" y="44"/>
                        <a:pt x="1644" y="44"/>
                      </a:cubicBezTo>
                      <a:cubicBezTo>
                        <a:pt x="669" y="44"/>
                        <a:pt x="669" y="44"/>
                        <a:pt x="669" y="44"/>
                      </a:cubicBezTo>
                      <a:cubicBezTo>
                        <a:pt x="669" y="44"/>
                        <a:pt x="652" y="14"/>
                        <a:pt x="570" y="14"/>
                      </a:cubicBezTo>
                      <a:cubicBezTo>
                        <a:pt x="75" y="14"/>
                        <a:pt x="75" y="14"/>
                        <a:pt x="75" y="14"/>
                      </a:cubicBezTo>
                      <a:cubicBezTo>
                        <a:pt x="75" y="14"/>
                        <a:pt x="0" y="15"/>
                        <a:pt x="0" y="42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4" name="Oval 45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A900CD14-81C4-4547-8B90-EC6BAF269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148" y="3168"/>
                  <a:ext cx="22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9999"/>
                    </a:gs>
                    <a:gs pos="100000">
                      <a:srgbClr val="999999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5" name="Freeform 46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C8911B66-B219-4F61-98CA-C69103F359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" y="3174"/>
                  <a:ext cx="749" cy="4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75" y="95"/>
                    </a:cxn>
                    <a:cxn ang="0">
                      <a:pos x="570" y="95"/>
                    </a:cxn>
                    <a:cxn ang="0">
                      <a:pos x="669" y="66"/>
                    </a:cxn>
                    <a:cxn ang="0">
                      <a:pos x="1644" y="66"/>
                    </a:cxn>
                    <a:cxn ang="0">
                      <a:pos x="1647" y="47"/>
                    </a:cxn>
                    <a:cxn ang="0">
                      <a:pos x="1644" y="30"/>
                    </a:cxn>
                    <a:cxn ang="0">
                      <a:pos x="669" y="30"/>
                    </a:cxn>
                    <a:cxn ang="0">
                      <a:pos x="570" y="0"/>
                    </a:cxn>
                    <a:cxn ang="0">
                      <a:pos x="75" y="0"/>
                    </a:cxn>
                    <a:cxn ang="0">
                      <a:pos x="0" y="28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647" h="95">
                      <a:moveTo>
                        <a:pt x="0" y="67"/>
                      </a:moveTo>
                      <a:cubicBezTo>
                        <a:pt x="0" y="94"/>
                        <a:pt x="75" y="95"/>
                        <a:pt x="75" y="95"/>
                      </a:cubicBezTo>
                      <a:cubicBezTo>
                        <a:pt x="570" y="95"/>
                        <a:pt x="570" y="95"/>
                        <a:pt x="570" y="95"/>
                      </a:cubicBezTo>
                      <a:cubicBezTo>
                        <a:pt x="652" y="95"/>
                        <a:pt x="669" y="66"/>
                        <a:pt x="669" y="66"/>
                      </a:cubicBezTo>
                      <a:cubicBezTo>
                        <a:pt x="1644" y="66"/>
                        <a:pt x="1644" y="66"/>
                        <a:pt x="1644" y="66"/>
                      </a:cubicBezTo>
                      <a:cubicBezTo>
                        <a:pt x="1644" y="66"/>
                        <a:pt x="1647" y="60"/>
                        <a:pt x="1647" y="47"/>
                      </a:cubicBezTo>
                      <a:cubicBezTo>
                        <a:pt x="1647" y="36"/>
                        <a:pt x="1644" y="30"/>
                        <a:pt x="1644" y="30"/>
                      </a:cubicBezTo>
                      <a:cubicBezTo>
                        <a:pt x="669" y="30"/>
                        <a:pt x="669" y="30"/>
                        <a:pt x="669" y="30"/>
                      </a:cubicBezTo>
                      <a:cubicBezTo>
                        <a:pt x="669" y="30"/>
                        <a:pt x="652" y="0"/>
                        <a:pt x="570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"/>
                        <a:pt x="0" y="28"/>
                      </a:cubicBezTo>
                      <a:lnTo>
                        <a:pt x="0" y="6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36" name="Group 47">
                  <a:extLst>
                    <a:ext uri="{FF2B5EF4-FFF2-40B4-BE49-F238E27FC236}">
                      <a16:creationId xmlns:a16="http://schemas.microsoft.com/office/drawing/2014/main" id="{4AF90797-C4A5-4917-B013-48BF33D48905}"/>
                    </a:ext>
                  </a:extLst>
                </p:cNvPr>
                <p:cNvGrpSpPr>
                  <a:grpSpLocks/>
                </p:cNvGrpSpPr>
                <p:nvPr/>
              </p:nvGrpSpPr>
              <p:grpSpPr bwMode="gray">
                <a:xfrm>
                  <a:off x="411" y="3165"/>
                  <a:ext cx="306" cy="60"/>
                  <a:chOff x="1371" y="2322"/>
                  <a:chExt cx="689" cy="156"/>
                </a:xfrm>
              </p:grpSpPr>
              <p:sp>
                <p:nvSpPr>
                  <p:cNvPr id="39" name="Freeform 48" descr="© INSCALE GmbH, 26.05.2010&#10;http://www.presentationload.com/">
                    <a:extLst>
                      <a:ext uri="{FF2B5EF4-FFF2-40B4-BE49-F238E27FC236}">
                        <a16:creationId xmlns:a16="http://schemas.microsoft.com/office/drawing/2014/main" id="{2C262660-E59E-4B48-A648-DD078F92B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71" y="2322"/>
                    <a:ext cx="689" cy="156"/>
                  </a:xfrm>
                  <a:custGeom>
                    <a:avLst/>
                    <a:gdLst/>
                    <a:ahLst/>
                    <a:cxnLst>
                      <a:cxn ang="0">
                        <a:pos x="0" y="67"/>
                      </a:cxn>
                      <a:cxn ang="0">
                        <a:pos x="75" y="95"/>
                      </a:cxn>
                      <a:cxn ang="0">
                        <a:pos x="570" y="95"/>
                      </a:cxn>
                      <a:cxn ang="0">
                        <a:pos x="669" y="66"/>
                      </a:cxn>
                      <a:cxn ang="0">
                        <a:pos x="672" y="49"/>
                      </a:cxn>
                      <a:cxn ang="0">
                        <a:pos x="669" y="30"/>
                      </a:cxn>
                      <a:cxn ang="0">
                        <a:pos x="570" y="0"/>
                      </a:cxn>
                      <a:cxn ang="0">
                        <a:pos x="75" y="0"/>
                      </a:cxn>
                      <a:cxn ang="0">
                        <a:pos x="0" y="28"/>
                      </a:cxn>
                      <a:cxn ang="0">
                        <a:pos x="0" y="67"/>
                      </a:cxn>
                    </a:cxnLst>
                    <a:rect l="0" t="0" r="r" b="b"/>
                    <a:pathLst>
                      <a:path w="672" h="95">
                        <a:moveTo>
                          <a:pt x="0" y="67"/>
                        </a:moveTo>
                        <a:cubicBezTo>
                          <a:pt x="0" y="94"/>
                          <a:pt x="75" y="95"/>
                          <a:pt x="75" y="95"/>
                        </a:cubicBezTo>
                        <a:cubicBezTo>
                          <a:pt x="570" y="95"/>
                          <a:pt x="570" y="95"/>
                          <a:pt x="570" y="95"/>
                        </a:cubicBezTo>
                        <a:cubicBezTo>
                          <a:pt x="652" y="95"/>
                          <a:pt x="669" y="66"/>
                          <a:pt x="669" y="66"/>
                        </a:cubicBezTo>
                        <a:cubicBezTo>
                          <a:pt x="669" y="66"/>
                          <a:pt x="672" y="58"/>
                          <a:pt x="672" y="49"/>
                        </a:cubicBezTo>
                        <a:cubicBezTo>
                          <a:pt x="672" y="39"/>
                          <a:pt x="669" y="30"/>
                          <a:pt x="669" y="30"/>
                        </a:cubicBezTo>
                        <a:cubicBezTo>
                          <a:pt x="669" y="30"/>
                          <a:pt x="652" y="0"/>
                          <a:pt x="570" y="0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"/>
                          <a:pt x="0" y="28"/>
                        </a:cubicBezTo>
                        <a:lnTo>
                          <a:pt x="0" y="6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CCCC"/>
                      </a:gs>
                      <a:gs pos="100000">
                        <a:srgbClr val="CCCCCC">
                          <a:gamma/>
                          <a:shade val="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40" name="Group 49">
                    <a:extLst>
                      <a:ext uri="{FF2B5EF4-FFF2-40B4-BE49-F238E27FC236}">
                        <a16:creationId xmlns:a16="http://schemas.microsoft.com/office/drawing/2014/main" id="{931C1DC1-C3A0-4ACF-987B-474FE3E927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gray">
                  <a:xfrm>
                    <a:off x="1397" y="2324"/>
                    <a:ext cx="474" cy="154"/>
                    <a:chOff x="2504" y="2382"/>
                    <a:chExt cx="323" cy="66"/>
                  </a:xfrm>
                </p:grpSpPr>
                <p:sp>
                  <p:nvSpPr>
                    <p:cNvPr id="41" name="Freeform 50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3796D1FB-3819-4F5E-BCF3-E46BADFF15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04" y="2382"/>
                      <a:ext cx="19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2" name="Freeform 51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C8C3C26B-F450-4A18-9F8D-01C5191DD2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42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3" name="Freeform 52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9E65415C-AC74-485B-ACBA-02C9AA252E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80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4" name="Freeform 53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C22955FF-EA4C-476E-BDC2-F1315AE191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30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5" name="Freeform 54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8A5BCF85-2EB4-4409-8353-C392CF3587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69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46" name="Freeform 55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9FF7E2C6-A8FE-4F02-A56C-B4D44D5411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07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37" name="Freeform 56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141D7A67-4BD7-4CBA-8D3C-461F5D73FB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0" y="3187"/>
                  <a:ext cx="166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334" y="2"/>
                    </a:cxn>
                    <a:cxn ang="0">
                      <a:pos x="352" y="0"/>
                    </a:cxn>
                    <a:cxn ang="0">
                      <a:pos x="352" y="37"/>
                    </a:cxn>
                    <a:cxn ang="0">
                      <a:pos x="336" y="37"/>
                    </a:cxn>
                    <a:cxn ang="0">
                      <a:pos x="0" y="22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57" h="37">
                      <a:moveTo>
                        <a:pt x="0" y="18"/>
                      </a:moveTo>
                      <a:cubicBezTo>
                        <a:pt x="334" y="2"/>
                        <a:pt x="334" y="2"/>
                        <a:pt x="334" y="2"/>
                      </a:cubicBezTo>
                      <a:cubicBezTo>
                        <a:pt x="352" y="0"/>
                        <a:pt x="352" y="0"/>
                        <a:pt x="352" y="0"/>
                      </a:cubicBezTo>
                      <a:cubicBezTo>
                        <a:pt x="352" y="0"/>
                        <a:pt x="357" y="19"/>
                        <a:pt x="352" y="37"/>
                      </a:cubicBezTo>
                      <a:cubicBezTo>
                        <a:pt x="336" y="37"/>
                        <a:pt x="336" y="37"/>
                        <a:pt x="336" y="37"/>
                      </a:cubicBezTo>
                      <a:cubicBezTo>
                        <a:pt x="0" y="22"/>
                        <a:pt x="0" y="22"/>
                        <a:pt x="0" y="22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8" name="Oval 57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559B857E-D811-43BA-B104-CD6601D0B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0" y="3168"/>
                  <a:ext cx="22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</p:grpSp>
      </p:grpSp>
      <p:grpSp>
        <p:nvGrpSpPr>
          <p:cNvPr id="51" name="Gruppieren 290">
            <a:extLst>
              <a:ext uri="{FF2B5EF4-FFF2-40B4-BE49-F238E27FC236}">
                <a16:creationId xmlns:a16="http://schemas.microsoft.com/office/drawing/2014/main" id="{6E6C8693-6C17-4DB3-9866-080F0946A48E}"/>
              </a:ext>
            </a:extLst>
          </p:cNvPr>
          <p:cNvGrpSpPr/>
          <p:nvPr/>
        </p:nvGrpSpPr>
        <p:grpSpPr bwMode="gray">
          <a:xfrm>
            <a:off x="1479550" y="3328988"/>
            <a:ext cx="3392600" cy="550206"/>
            <a:chOff x="3325098" y="392237"/>
            <a:chExt cx="5305467" cy="860422"/>
          </a:xfrm>
        </p:grpSpPr>
        <p:sp>
          <p:nvSpPr>
            <p:cNvPr id="52" name="_color1">
              <a:extLst>
                <a:ext uri="{FF2B5EF4-FFF2-40B4-BE49-F238E27FC236}">
                  <a16:creationId xmlns:a16="http://schemas.microsoft.com/office/drawing/2014/main" id="{D7711562-D552-4C28-A605-13E4C3FE6864}"/>
                </a:ext>
              </a:extLst>
            </p:cNvPr>
            <p:cNvSpPr/>
            <p:nvPr/>
          </p:nvSpPr>
          <p:spPr bwMode="gray">
            <a:xfrm>
              <a:off x="6620774" y="393824"/>
              <a:ext cx="2009791" cy="857247"/>
            </a:xfrm>
            <a:prstGeom prst="rect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8B9EE8BF-4D3E-4BF7-8CBA-0C177C0A7422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2358" y="765905"/>
              <a:ext cx="1175511" cy="462169"/>
            </a:xfrm>
            <a:custGeom>
              <a:avLst/>
              <a:gdLst/>
              <a:ahLst/>
              <a:cxnLst>
                <a:cxn ang="0">
                  <a:pos x="824" y="413"/>
                </a:cxn>
                <a:cxn ang="0">
                  <a:pos x="152" y="412"/>
                </a:cxn>
                <a:cxn ang="0">
                  <a:pos x="0" y="78"/>
                </a:cxn>
                <a:cxn ang="0">
                  <a:pos x="805" y="84"/>
                </a:cxn>
                <a:cxn ang="0">
                  <a:pos x="805" y="1"/>
                </a:cxn>
                <a:cxn ang="0">
                  <a:pos x="1013" y="0"/>
                </a:cxn>
                <a:cxn ang="0">
                  <a:pos x="1053" y="84"/>
                </a:cxn>
                <a:cxn ang="0">
                  <a:pos x="824" y="413"/>
                </a:cxn>
              </a:cxnLst>
              <a:rect l="0" t="0" r="r" b="b"/>
              <a:pathLst>
                <a:path w="1053" h="413">
                  <a:moveTo>
                    <a:pt x="824" y="413"/>
                  </a:moveTo>
                  <a:cubicBezTo>
                    <a:pt x="152" y="412"/>
                    <a:pt x="152" y="412"/>
                    <a:pt x="152" y="4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805" y="84"/>
                    <a:pt x="805" y="84"/>
                    <a:pt x="805" y="84"/>
                  </a:cubicBezTo>
                  <a:cubicBezTo>
                    <a:pt x="805" y="1"/>
                    <a:pt x="805" y="1"/>
                    <a:pt x="805" y="1"/>
                  </a:cubicBezTo>
                  <a:cubicBezTo>
                    <a:pt x="1013" y="0"/>
                    <a:pt x="1013" y="0"/>
                    <a:pt x="1013" y="0"/>
                  </a:cubicBezTo>
                  <a:cubicBezTo>
                    <a:pt x="1013" y="0"/>
                    <a:pt x="1051" y="20"/>
                    <a:pt x="1053" y="84"/>
                  </a:cubicBezTo>
                  <a:cubicBezTo>
                    <a:pt x="1053" y="348"/>
                    <a:pt x="824" y="413"/>
                    <a:pt x="824" y="41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A79FF">
                    <a:lumMod val="50000"/>
                  </a:srgbClr>
                </a:gs>
                <a:gs pos="100000">
                  <a:srgbClr val="2A79F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8F4DFBC7-AC96-4F61-84C4-B5A8C7C4783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9572" y="392237"/>
              <a:ext cx="1207482" cy="462169"/>
            </a:xfrm>
            <a:custGeom>
              <a:avLst/>
              <a:gdLst/>
              <a:ahLst/>
              <a:cxnLst>
                <a:cxn ang="0">
                  <a:pos x="850" y="0"/>
                </a:cxn>
                <a:cxn ang="0">
                  <a:pos x="178" y="1"/>
                </a:cxn>
                <a:cxn ang="0">
                  <a:pos x="0" y="333"/>
                </a:cxn>
                <a:cxn ang="0">
                  <a:pos x="831" y="329"/>
                </a:cxn>
                <a:cxn ang="0">
                  <a:pos x="831" y="412"/>
                </a:cxn>
                <a:cxn ang="0">
                  <a:pos x="1039" y="413"/>
                </a:cxn>
                <a:cxn ang="0">
                  <a:pos x="1079" y="329"/>
                </a:cxn>
                <a:cxn ang="0">
                  <a:pos x="850" y="0"/>
                </a:cxn>
              </a:cxnLst>
              <a:rect l="0" t="0" r="r" b="b"/>
              <a:pathLst>
                <a:path w="1079" h="413">
                  <a:moveTo>
                    <a:pt x="850" y="0"/>
                  </a:moveTo>
                  <a:cubicBezTo>
                    <a:pt x="178" y="1"/>
                    <a:pt x="178" y="1"/>
                    <a:pt x="178" y="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831" y="329"/>
                    <a:pt x="831" y="329"/>
                    <a:pt x="831" y="329"/>
                  </a:cubicBezTo>
                  <a:cubicBezTo>
                    <a:pt x="831" y="412"/>
                    <a:pt x="831" y="412"/>
                    <a:pt x="831" y="412"/>
                  </a:cubicBezTo>
                  <a:cubicBezTo>
                    <a:pt x="1039" y="413"/>
                    <a:pt x="1039" y="413"/>
                    <a:pt x="1039" y="413"/>
                  </a:cubicBezTo>
                  <a:cubicBezTo>
                    <a:pt x="1039" y="413"/>
                    <a:pt x="1077" y="393"/>
                    <a:pt x="1079" y="329"/>
                  </a:cubicBezTo>
                  <a:cubicBezTo>
                    <a:pt x="1079" y="65"/>
                    <a:pt x="850" y="0"/>
                    <a:pt x="850" y="0"/>
                  </a:cubicBezTo>
                  <a:close/>
                </a:path>
              </a:pathLst>
            </a:custGeom>
            <a:solidFill>
              <a:srgbClr val="2A79FF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A628A808-75C1-4289-B8D8-0E13FED9D2F4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5470" y="421737"/>
              <a:ext cx="1340280" cy="415461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984" y="0"/>
                </a:cxn>
                <a:cxn ang="0">
                  <a:pos x="1200" y="372"/>
                </a:cxn>
                <a:cxn ang="0">
                  <a:pos x="0" y="372"/>
                </a:cxn>
                <a:cxn ang="0">
                  <a:pos x="276" y="0"/>
                </a:cxn>
              </a:cxnLst>
              <a:rect l="0" t="0" r="r" b="b"/>
              <a:pathLst>
                <a:path w="1200" h="372">
                  <a:moveTo>
                    <a:pt x="276" y="0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0"/>
                    <a:pt x="1200" y="108"/>
                    <a:pt x="1200" y="372"/>
                  </a:cubicBezTo>
                  <a:cubicBezTo>
                    <a:pt x="0" y="372"/>
                    <a:pt x="0" y="372"/>
                    <a:pt x="0" y="372"/>
                  </a:cubicBezTo>
                  <a:lnTo>
                    <a:pt x="276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FF"/>
                </a:gs>
                <a:gs pos="100000">
                  <a:srgbClr val="2A79FF">
                    <a:lumMod val="5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36000" tIns="36000" rIns="36000" bIns="36000" anchor="ctr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/>
                </a:rPr>
                <a:t>Text 1</a:t>
              </a:r>
            </a:p>
          </p:txBody>
        </p:sp>
        <p:sp>
          <p:nvSpPr>
            <p:cNvPr id="56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D612D8AA-D6FC-4596-854C-77B688F8A0B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5470" y="834740"/>
              <a:ext cx="1340280" cy="417919"/>
            </a:xfrm>
            <a:custGeom>
              <a:avLst/>
              <a:gdLst/>
              <a:ahLst/>
              <a:cxnLst>
                <a:cxn ang="0">
                  <a:pos x="276" y="372"/>
                </a:cxn>
                <a:cxn ang="0">
                  <a:pos x="984" y="372"/>
                </a:cxn>
                <a:cxn ang="0">
                  <a:pos x="1200" y="0"/>
                </a:cxn>
                <a:cxn ang="0">
                  <a:pos x="0" y="0"/>
                </a:cxn>
                <a:cxn ang="0">
                  <a:pos x="276" y="372"/>
                </a:cxn>
              </a:cxnLst>
              <a:rect l="0" t="0" r="r" b="b"/>
              <a:pathLst>
                <a:path w="1200" h="372">
                  <a:moveTo>
                    <a:pt x="276" y="372"/>
                  </a:moveTo>
                  <a:cubicBezTo>
                    <a:pt x="984" y="372"/>
                    <a:pt x="984" y="372"/>
                    <a:pt x="984" y="372"/>
                  </a:cubicBezTo>
                  <a:cubicBezTo>
                    <a:pt x="984" y="372"/>
                    <a:pt x="1200" y="264"/>
                    <a:pt x="1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6" y="37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A79FF">
                    <a:lumMod val="50000"/>
                  </a:srgbClr>
                </a:gs>
                <a:gs pos="100000">
                  <a:srgbClr val="2A79F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Freeform 84" descr="© INSCALE GmbH, 26.05.2010&#10;http://www.presentationload.com/">
              <a:extLst>
                <a:ext uri="{FF2B5EF4-FFF2-40B4-BE49-F238E27FC236}">
                  <a16:creationId xmlns:a16="http://schemas.microsoft.com/office/drawing/2014/main" id="{DE23B025-1FEE-4178-A4EC-8B221077817E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1034" y="760990"/>
              <a:ext cx="2095264" cy="140126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5" y="109"/>
                </a:cxn>
                <a:cxn ang="0">
                  <a:pos x="570" y="109"/>
                </a:cxn>
                <a:cxn ang="0">
                  <a:pos x="669" y="80"/>
                </a:cxn>
                <a:cxn ang="0">
                  <a:pos x="1644" y="80"/>
                </a:cxn>
                <a:cxn ang="0">
                  <a:pos x="1644" y="124"/>
                </a:cxn>
                <a:cxn ang="0">
                  <a:pos x="1875" y="124"/>
                </a:cxn>
                <a:cxn ang="0">
                  <a:pos x="1875" y="0"/>
                </a:cxn>
                <a:cxn ang="0">
                  <a:pos x="1644" y="0"/>
                </a:cxn>
                <a:cxn ang="0">
                  <a:pos x="1644" y="44"/>
                </a:cxn>
                <a:cxn ang="0">
                  <a:pos x="669" y="44"/>
                </a:cxn>
                <a:cxn ang="0">
                  <a:pos x="570" y="14"/>
                </a:cxn>
                <a:cxn ang="0">
                  <a:pos x="75" y="14"/>
                </a:cxn>
                <a:cxn ang="0">
                  <a:pos x="0" y="42"/>
                </a:cxn>
                <a:cxn ang="0">
                  <a:pos x="0" y="81"/>
                </a:cxn>
              </a:cxnLst>
              <a:rect l="0" t="0" r="r" b="b"/>
              <a:pathLst>
                <a:path w="1875" h="124">
                  <a:moveTo>
                    <a:pt x="0" y="81"/>
                  </a:moveTo>
                  <a:cubicBezTo>
                    <a:pt x="0" y="108"/>
                    <a:pt x="75" y="109"/>
                    <a:pt x="75" y="109"/>
                  </a:cubicBezTo>
                  <a:cubicBezTo>
                    <a:pt x="570" y="109"/>
                    <a:pt x="570" y="109"/>
                    <a:pt x="570" y="109"/>
                  </a:cubicBezTo>
                  <a:cubicBezTo>
                    <a:pt x="652" y="109"/>
                    <a:pt x="669" y="80"/>
                    <a:pt x="669" y="80"/>
                  </a:cubicBezTo>
                  <a:cubicBezTo>
                    <a:pt x="1644" y="80"/>
                    <a:pt x="1644" y="80"/>
                    <a:pt x="1644" y="80"/>
                  </a:cubicBezTo>
                  <a:cubicBezTo>
                    <a:pt x="1644" y="124"/>
                    <a:pt x="1644" y="124"/>
                    <a:pt x="1644" y="124"/>
                  </a:cubicBezTo>
                  <a:cubicBezTo>
                    <a:pt x="1875" y="124"/>
                    <a:pt x="1875" y="124"/>
                    <a:pt x="1875" y="124"/>
                  </a:cubicBezTo>
                  <a:cubicBezTo>
                    <a:pt x="1875" y="0"/>
                    <a:pt x="1875" y="0"/>
                    <a:pt x="1875" y="0"/>
                  </a:cubicBezTo>
                  <a:cubicBezTo>
                    <a:pt x="1644" y="0"/>
                    <a:pt x="1644" y="0"/>
                    <a:pt x="1644" y="0"/>
                  </a:cubicBezTo>
                  <a:cubicBezTo>
                    <a:pt x="1644" y="44"/>
                    <a:pt x="1644" y="44"/>
                    <a:pt x="1644" y="44"/>
                  </a:cubicBezTo>
                  <a:cubicBezTo>
                    <a:pt x="669" y="44"/>
                    <a:pt x="669" y="44"/>
                    <a:pt x="669" y="44"/>
                  </a:cubicBezTo>
                  <a:cubicBezTo>
                    <a:pt x="669" y="44"/>
                    <a:pt x="652" y="14"/>
                    <a:pt x="570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0" y="15"/>
                    <a:pt x="0" y="42"/>
                  </a:cubicBezTo>
                  <a:lnTo>
                    <a:pt x="0" y="81"/>
                  </a:ln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CCCCCC">
                    <a:gamma/>
                    <a:shade val="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Oval 85" descr="© INSCALE GmbH, 26.05.2010&#10;http://www.presentationload.com/">
              <a:extLst>
                <a:ext uri="{FF2B5EF4-FFF2-40B4-BE49-F238E27FC236}">
                  <a16:creationId xmlns:a16="http://schemas.microsoft.com/office/drawing/2014/main" id="{6A4E5433-31FC-49FD-9AF5-C885350082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33487" y="760993"/>
              <a:ext cx="54104" cy="140126"/>
            </a:xfrm>
            <a:prstGeom prst="ellipse">
              <a:avLst/>
            </a:prstGeom>
            <a:gradFill rotWithShape="1">
              <a:gsLst>
                <a:gs pos="0">
                  <a:srgbClr val="999999"/>
                </a:gs>
                <a:gs pos="100000">
                  <a:srgbClr val="999999">
                    <a:gamma/>
                    <a:shade val="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Freeform 86" descr="© INSCALE GmbH, 26.05.2010&#10;http://www.presentationload.com/">
              <a:extLst>
                <a:ext uri="{FF2B5EF4-FFF2-40B4-BE49-F238E27FC236}">
                  <a16:creationId xmlns:a16="http://schemas.microsoft.com/office/drawing/2014/main" id="{3847D8BE-F456-414A-B9A3-743FA1734E8C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1034" y="775743"/>
              <a:ext cx="1841963" cy="10571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75" y="95"/>
                </a:cxn>
                <a:cxn ang="0">
                  <a:pos x="570" y="95"/>
                </a:cxn>
                <a:cxn ang="0">
                  <a:pos x="669" y="66"/>
                </a:cxn>
                <a:cxn ang="0">
                  <a:pos x="1644" y="66"/>
                </a:cxn>
                <a:cxn ang="0">
                  <a:pos x="1647" y="47"/>
                </a:cxn>
                <a:cxn ang="0">
                  <a:pos x="1644" y="30"/>
                </a:cxn>
                <a:cxn ang="0">
                  <a:pos x="669" y="30"/>
                </a:cxn>
                <a:cxn ang="0">
                  <a:pos x="570" y="0"/>
                </a:cxn>
                <a:cxn ang="0">
                  <a:pos x="75" y="0"/>
                </a:cxn>
                <a:cxn ang="0">
                  <a:pos x="0" y="28"/>
                </a:cxn>
                <a:cxn ang="0">
                  <a:pos x="0" y="67"/>
                </a:cxn>
              </a:cxnLst>
              <a:rect l="0" t="0" r="r" b="b"/>
              <a:pathLst>
                <a:path w="1647" h="95">
                  <a:moveTo>
                    <a:pt x="0" y="67"/>
                  </a:moveTo>
                  <a:cubicBezTo>
                    <a:pt x="0" y="94"/>
                    <a:pt x="75" y="95"/>
                    <a:pt x="75" y="95"/>
                  </a:cubicBezTo>
                  <a:cubicBezTo>
                    <a:pt x="570" y="95"/>
                    <a:pt x="570" y="95"/>
                    <a:pt x="570" y="95"/>
                  </a:cubicBezTo>
                  <a:cubicBezTo>
                    <a:pt x="652" y="95"/>
                    <a:pt x="669" y="66"/>
                    <a:pt x="669" y="66"/>
                  </a:cubicBezTo>
                  <a:cubicBezTo>
                    <a:pt x="1644" y="66"/>
                    <a:pt x="1644" y="66"/>
                    <a:pt x="1644" y="66"/>
                  </a:cubicBezTo>
                  <a:cubicBezTo>
                    <a:pt x="1644" y="66"/>
                    <a:pt x="1647" y="60"/>
                    <a:pt x="1647" y="47"/>
                  </a:cubicBezTo>
                  <a:cubicBezTo>
                    <a:pt x="1647" y="36"/>
                    <a:pt x="1644" y="30"/>
                    <a:pt x="1644" y="30"/>
                  </a:cubicBezTo>
                  <a:cubicBezTo>
                    <a:pt x="669" y="30"/>
                    <a:pt x="669" y="30"/>
                    <a:pt x="669" y="30"/>
                  </a:cubicBezTo>
                  <a:cubicBezTo>
                    <a:pt x="669" y="30"/>
                    <a:pt x="652" y="0"/>
                    <a:pt x="57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"/>
                    <a:pt x="0" y="28"/>
                  </a:cubicBezTo>
                  <a:lnTo>
                    <a:pt x="0" y="67"/>
                  </a:ln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CCCCCC">
                    <a:gamma/>
                    <a:shade val="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Freeform 88" descr="© INSCALE GmbH, 26.05.2010&#10;http://www.presentationload.com/">
              <a:extLst>
                <a:ext uri="{FF2B5EF4-FFF2-40B4-BE49-F238E27FC236}">
                  <a16:creationId xmlns:a16="http://schemas.microsoft.com/office/drawing/2014/main" id="{270F143C-A381-4B0F-B9A6-0C2FC920855D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1034" y="753615"/>
              <a:ext cx="752524" cy="147501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75" y="95"/>
                </a:cxn>
                <a:cxn ang="0">
                  <a:pos x="570" y="95"/>
                </a:cxn>
                <a:cxn ang="0">
                  <a:pos x="669" y="66"/>
                </a:cxn>
                <a:cxn ang="0">
                  <a:pos x="672" y="49"/>
                </a:cxn>
                <a:cxn ang="0">
                  <a:pos x="669" y="30"/>
                </a:cxn>
                <a:cxn ang="0">
                  <a:pos x="570" y="0"/>
                </a:cxn>
                <a:cxn ang="0">
                  <a:pos x="75" y="0"/>
                </a:cxn>
                <a:cxn ang="0">
                  <a:pos x="0" y="28"/>
                </a:cxn>
                <a:cxn ang="0">
                  <a:pos x="0" y="67"/>
                </a:cxn>
              </a:cxnLst>
              <a:rect l="0" t="0" r="r" b="b"/>
              <a:pathLst>
                <a:path w="672" h="95">
                  <a:moveTo>
                    <a:pt x="0" y="67"/>
                  </a:moveTo>
                  <a:cubicBezTo>
                    <a:pt x="0" y="94"/>
                    <a:pt x="75" y="95"/>
                    <a:pt x="75" y="95"/>
                  </a:cubicBezTo>
                  <a:cubicBezTo>
                    <a:pt x="570" y="95"/>
                    <a:pt x="570" y="95"/>
                    <a:pt x="570" y="95"/>
                  </a:cubicBezTo>
                  <a:cubicBezTo>
                    <a:pt x="652" y="95"/>
                    <a:pt x="669" y="66"/>
                    <a:pt x="669" y="66"/>
                  </a:cubicBezTo>
                  <a:cubicBezTo>
                    <a:pt x="669" y="66"/>
                    <a:pt x="672" y="58"/>
                    <a:pt x="672" y="49"/>
                  </a:cubicBezTo>
                  <a:cubicBezTo>
                    <a:pt x="672" y="39"/>
                    <a:pt x="669" y="30"/>
                    <a:pt x="669" y="30"/>
                  </a:cubicBezTo>
                  <a:cubicBezTo>
                    <a:pt x="669" y="30"/>
                    <a:pt x="652" y="0"/>
                    <a:pt x="57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"/>
                    <a:pt x="0" y="28"/>
                  </a:cubicBezTo>
                  <a:lnTo>
                    <a:pt x="0" y="67"/>
                  </a:lnTo>
                  <a:close/>
                </a:path>
              </a:pathLst>
            </a:custGeom>
            <a:gradFill rotWithShape="1">
              <a:gsLst>
                <a:gs pos="0">
                  <a:srgbClr val="CCCCCC">
                    <a:gamma/>
                    <a:shade val="52549"/>
                    <a:invGamma/>
                  </a:srgbClr>
                </a:gs>
                <a:gs pos="50000">
                  <a:srgbClr val="CCCCCC"/>
                </a:gs>
                <a:gs pos="100000">
                  <a:srgbClr val="CCCCCC">
                    <a:gamma/>
                    <a:shade val="52549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61" name="Group 89">
              <a:extLst>
                <a:ext uri="{FF2B5EF4-FFF2-40B4-BE49-F238E27FC236}">
                  <a16:creationId xmlns:a16="http://schemas.microsoft.com/office/drawing/2014/main" id="{3AA25002-2A5C-4855-89A3-81D3E48FAA97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3821719" y="756072"/>
              <a:ext cx="545941" cy="145043"/>
              <a:chOff x="2504" y="2382"/>
              <a:chExt cx="323" cy="66"/>
            </a:xfrm>
          </p:grpSpPr>
          <p:sp>
            <p:nvSpPr>
              <p:cNvPr id="64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2BE9066D-A42A-4110-8638-ACEE0446EA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04" y="2382"/>
                <a:ext cx="19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5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232514B4-7E3B-48BC-B851-ADE5B60D11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2" y="2382"/>
                <a:ext cx="20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3221DFD2-CE9F-4F9C-8234-257F617C8F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80" y="2382"/>
                <a:ext cx="20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7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6CC8D698-C4E0-44B5-BEE7-1FF8B464A7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0" y="2382"/>
                <a:ext cx="20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8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0EC4EC40-5119-4986-A372-2526A15574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07" y="2382"/>
                <a:ext cx="20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9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3FAEF7B9-2EC1-4751-848B-6F8D0A4839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69" y="2382"/>
                <a:ext cx="20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62" name="Freeform 96" descr="© INSCALE GmbH, 26.05.2010&#10;http://www.presentationload.com/">
              <a:extLst>
                <a:ext uri="{FF2B5EF4-FFF2-40B4-BE49-F238E27FC236}">
                  <a16:creationId xmlns:a16="http://schemas.microsoft.com/office/drawing/2014/main" id="{C02FCC19-0785-4668-8A56-B97A2E57B35D}"/>
                </a:ext>
              </a:extLst>
            </p:cNvPr>
            <p:cNvSpPr>
              <a:spLocks/>
            </p:cNvSpPr>
            <p:nvPr/>
          </p:nvSpPr>
          <p:spPr bwMode="gray">
            <a:xfrm>
              <a:off x="3325098" y="807699"/>
              <a:ext cx="408233" cy="442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34" y="2"/>
                </a:cxn>
                <a:cxn ang="0">
                  <a:pos x="352" y="0"/>
                </a:cxn>
                <a:cxn ang="0">
                  <a:pos x="352" y="37"/>
                </a:cxn>
                <a:cxn ang="0">
                  <a:pos x="336" y="37"/>
                </a:cxn>
                <a:cxn ang="0">
                  <a:pos x="0" y="22"/>
                </a:cxn>
                <a:cxn ang="0">
                  <a:pos x="0" y="18"/>
                </a:cxn>
              </a:cxnLst>
              <a:rect l="0" t="0" r="r" b="b"/>
              <a:pathLst>
                <a:path w="357" h="37">
                  <a:moveTo>
                    <a:pt x="0" y="18"/>
                  </a:moveTo>
                  <a:cubicBezTo>
                    <a:pt x="334" y="2"/>
                    <a:pt x="334" y="2"/>
                    <a:pt x="334" y="2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7" y="19"/>
                    <a:pt x="352" y="37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CCCCCC">
                    <a:gamma/>
                    <a:shade val="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3" name="Oval 97" descr="© INSCALE GmbH, 26.05.2010&#10;http://www.presentationload.com/">
              <a:extLst>
                <a:ext uri="{FF2B5EF4-FFF2-40B4-BE49-F238E27FC236}">
                  <a16:creationId xmlns:a16="http://schemas.microsoft.com/office/drawing/2014/main" id="{80285DBE-A9F3-4D61-9A32-6B3E095566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84282" y="760992"/>
              <a:ext cx="54104" cy="140126"/>
            </a:xfrm>
            <a:prstGeom prst="ellipse">
              <a:avLst/>
            </a:prstGeom>
            <a:gradFill rotWithShape="1">
              <a:gsLst>
                <a:gs pos="0">
                  <a:srgbClr val="CCCCCC"/>
                </a:gs>
                <a:gs pos="100000">
                  <a:srgbClr val="CCCCCC">
                    <a:gamma/>
                    <a:shade val="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70" name="Gruppieren 309">
            <a:extLst>
              <a:ext uri="{FF2B5EF4-FFF2-40B4-BE49-F238E27FC236}">
                <a16:creationId xmlns:a16="http://schemas.microsoft.com/office/drawing/2014/main" id="{ED9827B4-B08A-4613-9999-E038DDE34962}"/>
              </a:ext>
            </a:extLst>
          </p:cNvPr>
          <p:cNvGrpSpPr/>
          <p:nvPr/>
        </p:nvGrpSpPr>
        <p:grpSpPr bwMode="gray">
          <a:xfrm>
            <a:off x="3890688" y="2285470"/>
            <a:ext cx="3392600" cy="550206"/>
            <a:chOff x="3325098" y="392237"/>
            <a:chExt cx="5305467" cy="860422"/>
          </a:xfrm>
        </p:grpSpPr>
        <p:sp>
          <p:nvSpPr>
            <p:cNvPr id="71" name="_color1">
              <a:extLst>
                <a:ext uri="{FF2B5EF4-FFF2-40B4-BE49-F238E27FC236}">
                  <a16:creationId xmlns:a16="http://schemas.microsoft.com/office/drawing/2014/main" id="{1DD038B2-40BC-4B67-AE92-C6A4F214E5D9}"/>
                </a:ext>
              </a:extLst>
            </p:cNvPr>
            <p:cNvSpPr/>
            <p:nvPr/>
          </p:nvSpPr>
          <p:spPr bwMode="gray">
            <a:xfrm>
              <a:off x="6620774" y="393824"/>
              <a:ext cx="2009791" cy="857247"/>
            </a:xfrm>
            <a:prstGeom prst="rect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3C279E55-0987-4EF9-8CF3-3F080BE0B434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2358" y="765905"/>
              <a:ext cx="1175511" cy="462169"/>
            </a:xfrm>
            <a:custGeom>
              <a:avLst/>
              <a:gdLst/>
              <a:ahLst/>
              <a:cxnLst>
                <a:cxn ang="0">
                  <a:pos x="824" y="413"/>
                </a:cxn>
                <a:cxn ang="0">
                  <a:pos x="152" y="412"/>
                </a:cxn>
                <a:cxn ang="0">
                  <a:pos x="0" y="78"/>
                </a:cxn>
                <a:cxn ang="0">
                  <a:pos x="805" y="84"/>
                </a:cxn>
                <a:cxn ang="0">
                  <a:pos x="805" y="1"/>
                </a:cxn>
                <a:cxn ang="0">
                  <a:pos x="1013" y="0"/>
                </a:cxn>
                <a:cxn ang="0">
                  <a:pos x="1053" y="84"/>
                </a:cxn>
                <a:cxn ang="0">
                  <a:pos x="824" y="413"/>
                </a:cxn>
              </a:cxnLst>
              <a:rect l="0" t="0" r="r" b="b"/>
              <a:pathLst>
                <a:path w="1053" h="413">
                  <a:moveTo>
                    <a:pt x="824" y="413"/>
                  </a:moveTo>
                  <a:cubicBezTo>
                    <a:pt x="152" y="412"/>
                    <a:pt x="152" y="412"/>
                    <a:pt x="152" y="4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805" y="84"/>
                    <a:pt x="805" y="84"/>
                    <a:pt x="805" y="84"/>
                  </a:cubicBezTo>
                  <a:cubicBezTo>
                    <a:pt x="805" y="1"/>
                    <a:pt x="805" y="1"/>
                    <a:pt x="805" y="1"/>
                  </a:cubicBezTo>
                  <a:cubicBezTo>
                    <a:pt x="1013" y="0"/>
                    <a:pt x="1013" y="0"/>
                    <a:pt x="1013" y="0"/>
                  </a:cubicBezTo>
                  <a:cubicBezTo>
                    <a:pt x="1013" y="0"/>
                    <a:pt x="1051" y="20"/>
                    <a:pt x="1053" y="84"/>
                  </a:cubicBezTo>
                  <a:cubicBezTo>
                    <a:pt x="1053" y="348"/>
                    <a:pt x="824" y="413"/>
                    <a:pt x="824" y="413"/>
                  </a:cubicBezTo>
                  <a:close/>
                </a:path>
              </a:pathLst>
            </a:custGeom>
            <a:gradFill rotWithShape="1">
              <a:gsLst>
                <a:gs pos="0">
                  <a:srgbClr val="2A79FF">
                    <a:lumMod val="75000"/>
                  </a:srgbClr>
                </a:gs>
                <a:gs pos="100000">
                  <a:srgbClr val="2A79FF">
                    <a:lumMod val="5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6834801F-91B0-4F3C-B708-535A15739886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9572" y="392237"/>
              <a:ext cx="1207482" cy="462169"/>
            </a:xfrm>
            <a:custGeom>
              <a:avLst/>
              <a:gdLst/>
              <a:ahLst/>
              <a:cxnLst>
                <a:cxn ang="0">
                  <a:pos x="850" y="0"/>
                </a:cxn>
                <a:cxn ang="0">
                  <a:pos x="178" y="1"/>
                </a:cxn>
                <a:cxn ang="0">
                  <a:pos x="0" y="333"/>
                </a:cxn>
                <a:cxn ang="0">
                  <a:pos x="831" y="329"/>
                </a:cxn>
                <a:cxn ang="0">
                  <a:pos x="831" y="412"/>
                </a:cxn>
                <a:cxn ang="0">
                  <a:pos x="1039" y="413"/>
                </a:cxn>
                <a:cxn ang="0">
                  <a:pos x="1079" y="329"/>
                </a:cxn>
                <a:cxn ang="0">
                  <a:pos x="850" y="0"/>
                </a:cxn>
              </a:cxnLst>
              <a:rect l="0" t="0" r="r" b="b"/>
              <a:pathLst>
                <a:path w="1079" h="413">
                  <a:moveTo>
                    <a:pt x="850" y="0"/>
                  </a:moveTo>
                  <a:cubicBezTo>
                    <a:pt x="178" y="1"/>
                    <a:pt x="178" y="1"/>
                    <a:pt x="178" y="1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831" y="329"/>
                    <a:pt x="831" y="329"/>
                    <a:pt x="831" y="329"/>
                  </a:cubicBezTo>
                  <a:cubicBezTo>
                    <a:pt x="831" y="412"/>
                    <a:pt x="831" y="412"/>
                    <a:pt x="831" y="412"/>
                  </a:cubicBezTo>
                  <a:cubicBezTo>
                    <a:pt x="1039" y="413"/>
                    <a:pt x="1039" y="413"/>
                    <a:pt x="1039" y="413"/>
                  </a:cubicBezTo>
                  <a:cubicBezTo>
                    <a:pt x="1039" y="413"/>
                    <a:pt x="1077" y="393"/>
                    <a:pt x="1079" y="329"/>
                  </a:cubicBezTo>
                  <a:cubicBezTo>
                    <a:pt x="1079" y="65"/>
                    <a:pt x="850" y="0"/>
                    <a:pt x="850" y="0"/>
                  </a:cubicBezTo>
                  <a:close/>
                </a:path>
              </a:pathLst>
            </a:custGeom>
            <a:solidFill>
              <a:srgbClr val="2A79FF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4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FB55F41F-2E0E-4352-A3F4-6AD3B4B83FA5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5470" y="421737"/>
              <a:ext cx="1340280" cy="415461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984" y="0"/>
                </a:cxn>
                <a:cxn ang="0">
                  <a:pos x="1200" y="372"/>
                </a:cxn>
                <a:cxn ang="0">
                  <a:pos x="0" y="372"/>
                </a:cxn>
                <a:cxn ang="0">
                  <a:pos x="276" y="0"/>
                </a:cxn>
              </a:cxnLst>
              <a:rect l="0" t="0" r="r" b="b"/>
              <a:pathLst>
                <a:path w="1200" h="372">
                  <a:moveTo>
                    <a:pt x="276" y="0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0"/>
                    <a:pt x="1200" y="108"/>
                    <a:pt x="1200" y="372"/>
                  </a:cubicBezTo>
                  <a:cubicBezTo>
                    <a:pt x="0" y="372"/>
                    <a:pt x="0" y="372"/>
                    <a:pt x="0" y="372"/>
                  </a:cubicBezTo>
                  <a:lnTo>
                    <a:pt x="276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FF"/>
                </a:gs>
                <a:gs pos="100000">
                  <a:srgbClr val="2A79FF">
                    <a:lumMod val="5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36000" tIns="36000" rIns="36000" bIns="36000" anchor="ctr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uLnTx/>
                  <a:uFillTx/>
                  <a:latin typeface="Calibri"/>
                </a:rPr>
                <a:t>Text 3</a:t>
              </a:r>
            </a:p>
          </p:txBody>
        </p:sp>
        <p:sp>
          <p:nvSpPr>
            <p:cNvPr id="75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403C78ED-3FFE-4B7D-9692-4504F0935111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5470" y="834740"/>
              <a:ext cx="1340280" cy="417919"/>
            </a:xfrm>
            <a:custGeom>
              <a:avLst/>
              <a:gdLst/>
              <a:ahLst/>
              <a:cxnLst>
                <a:cxn ang="0">
                  <a:pos x="276" y="372"/>
                </a:cxn>
                <a:cxn ang="0">
                  <a:pos x="984" y="372"/>
                </a:cxn>
                <a:cxn ang="0">
                  <a:pos x="1200" y="0"/>
                </a:cxn>
                <a:cxn ang="0">
                  <a:pos x="0" y="0"/>
                </a:cxn>
                <a:cxn ang="0">
                  <a:pos x="276" y="372"/>
                </a:cxn>
              </a:cxnLst>
              <a:rect l="0" t="0" r="r" b="b"/>
              <a:pathLst>
                <a:path w="1200" h="372">
                  <a:moveTo>
                    <a:pt x="276" y="372"/>
                  </a:moveTo>
                  <a:cubicBezTo>
                    <a:pt x="984" y="372"/>
                    <a:pt x="984" y="372"/>
                    <a:pt x="984" y="372"/>
                  </a:cubicBezTo>
                  <a:cubicBezTo>
                    <a:pt x="984" y="372"/>
                    <a:pt x="1200" y="264"/>
                    <a:pt x="1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6" y="37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A79FF">
                    <a:lumMod val="50000"/>
                  </a:srgbClr>
                </a:gs>
                <a:gs pos="100000">
                  <a:srgbClr val="2A79FF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6" name="Freeform 84" descr="© INSCALE GmbH, 26.05.2010&#10;http://www.presentationload.com/">
              <a:extLst>
                <a:ext uri="{FF2B5EF4-FFF2-40B4-BE49-F238E27FC236}">
                  <a16:creationId xmlns:a16="http://schemas.microsoft.com/office/drawing/2014/main" id="{0C2C8EA9-94F0-452B-A641-D463A0E50390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1034" y="760990"/>
              <a:ext cx="2095264" cy="140126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5" y="109"/>
                </a:cxn>
                <a:cxn ang="0">
                  <a:pos x="570" y="109"/>
                </a:cxn>
                <a:cxn ang="0">
                  <a:pos x="669" y="80"/>
                </a:cxn>
                <a:cxn ang="0">
                  <a:pos x="1644" y="80"/>
                </a:cxn>
                <a:cxn ang="0">
                  <a:pos x="1644" y="124"/>
                </a:cxn>
                <a:cxn ang="0">
                  <a:pos x="1875" y="124"/>
                </a:cxn>
                <a:cxn ang="0">
                  <a:pos x="1875" y="0"/>
                </a:cxn>
                <a:cxn ang="0">
                  <a:pos x="1644" y="0"/>
                </a:cxn>
                <a:cxn ang="0">
                  <a:pos x="1644" y="44"/>
                </a:cxn>
                <a:cxn ang="0">
                  <a:pos x="669" y="44"/>
                </a:cxn>
                <a:cxn ang="0">
                  <a:pos x="570" y="14"/>
                </a:cxn>
                <a:cxn ang="0">
                  <a:pos x="75" y="14"/>
                </a:cxn>
                <a:cxn ang="0">
                  <a:pos x="0" y="42"/>
                </a:cxn>
                <a:cxn ang="0">
                  <a:pos x="0" y="81"/>
                </a:cxn>
              </a:cxnLst>
              <a:rect l="0" t="0" r="r" b="b"/>
              <a:pathLst>
                <a:path w="1875" h="124">
                  <a:moveTo>
                    <a:pt x="0" y="81"/>
                  </a:moveTo>
                  <a:cubicBezTo>
                    <a:pt x="0" y="108"/>
                    <a:pt x="75" y="109"/>
                    <a:pt x="75" y="109"/>
                  </a:cubicBezTo>
                  <a:cubicBezTo>
                    <a:pt x="570" y="109"/>
                    <a:pt x="570" y="109"/>
                    <a:pt x="570" y="109"/>
                  </a:cubicBezTo>
                  <a:cubicBezTo>
                    <a:pt x="652" y="109"/>
                    <a:pt x="669" y="80"/>
                    <a:pt x="669" y="80"/>
                  </a:cubicBezTo>
                  <a:cubicBezTo>
                    <a:pt x="1644" y="80"/>
                    <a:pt x="1644" y="80"/>
                    <a:pt x="1644" y="80"/>
                  </a:cubicBezTo>
                  <a:cubicBezTo>
                    <a:pt x="1644" y="124"/>
                    <a:pt x="1644" y="124"/>
                    <a:pt x="1644" y="124"/>
                  </a:cubicBezTo>
                  <a:cubicBezTo>
                    <a:pt x="1875" y="124"/>
                    <a:pt x="1875" y="124"/>
                    <a:pt x="1875" y="124"/>
                  </a:cubicBezTo>
                  <a:cubicBezTo>
                    <a:pt x="1875" y="0"/>
                    <a:pt x="1875" y="0"/>
                    <a:pt x="1875" y="0"/>
                  </a:cubicBezTo>
                  <a:cubicBezTo>
                    <a:pt x="1644" y="0"/>
                    <a:pt x="1644" y="0"/>
                    <a:pt x="1644" y="0"/>
                  </a:cubicBezTo>
                  <a:cubicBezTo>
                    <a:pt x="1644" y="44"/>
                    <a:pt x="1644" y="44"/>
                    <a:pt x="1644" y="44"/>
                  </a:cubicBezTo>
                  <a:cubicBezTo>
                    <a:pt x="669" y="44"/>
                    <a:pt x="669" y="44"/>
                    <a:pt x="669" y="44"/>
                  </a:cubicBezTo>
                  <a:cubicBezTo>
                    <a:pt x="669" y="44"/>
                    <a:pt x="652" y="14"/>
                    <a:pt x="570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0" y="15"/>
                    <a:pt x="0" y="42"/>
                  </a:cubicBezTo>
                  <a:lnTo>
                    <a:pt x="0" y="81"/>
                  </a:ln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CCCCCC">
                    <a:gamma/>
                    <a:shade val="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7" name="Oval 85" descr="© INSCALE GmbH, 26.05.2010&#10;http://www.presentationload.com/">
              <a:extLst>
                <a:ext uri="{FF2B5EF4-FFF2-40B4-BE49-F238E27FC236}">
                  <a16:creationId xmlns:a16="http://schemas.microsoft.com/office/drawing/2014/main" id="{64D100BA-4392-483C-8A9C-B9D9E58934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33487" y="760993"/>
              <a:ext cx="54104" cy="140126"/>
            </a:xfrm>
            <a:prstGeom prst="ellipse">
              <a:avLst/>
            </a:prstGeom>
            <a:gradFill rotWithShape="1">
              <a:gsLst>
                <a:gs pos="0">
                  <a:srgbClr val="999999"/>
                </a:gs>
                <a:gs pos="100000">
                  <a:srgbClr val="999999">
                    <a:gamma/>
                    <a:shade val="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8" name="Freeform 86" descr="© INSCALE GmbH, 26.05.2010&#10;http://www.presentationload.com/">
              <a:extLst>
                <a:ext uri="{FF2B5EF4-FFF2-40B4-BE49-F238E27FC236}">
                  <a16:creationId xmlns:a16="http://schemas.microsoft.com/office/drawing/2014/main" id="{DF82EF8A-D37E-468B-8FD7-E3470274C238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1034" y="775743"/>
              <a:ext cx="1841963" cy="10571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75" y="95"/>
                </a:cxn>
                <a:cxn ang="0">
                  <a:pos x="570" y="95"/>
                </a:cxn>
                <a:cxn ang="0">
                  <a:pos x="669" y="66"/>
                </a:cxn>
                <a:cxn ang="0">
                  <a:pos x="1644" y="66"/>
                </a:cxn>
                <a:cxn ang="0">
                  <a:pos x="1647" y="47"/>
                </a:cxn>
                <a:cxn ang="0">
                  <a:pos x="1644" y="30"/>
                </a:cxn>
                <a:cxn ang="0">
                  <a:pos x="669" y="30"/>
                </a:cxn>
                <a:cxn ang="0">
                  <a:pos x="570" y="0"/>
                </a:cxn>
                <a:cxn ang="0">
                  <a:pos x="75" y="0"/>
                </a:cxn>
                <a:cxn ang="0">
                  <a:pos x="0" y="28"/>
                </a:cxn>
                <a:cxn ang="0">
                  <a:pos x="0" y="67"/>
                </a:cxn>
              </a:cxnLst>
              <a:rect l="0" t="0" r="r" b="b"/>
              <a:pathLst>
                <a:path w="1647" h="95">
                  <a:moveTo>
                    <a:pt x="0" y="67"/>
                  </a:moveTo>
                  <a:cubicBezTo>
                    <a:pt x="0" y="94"/>
                    <a:pt x="75" y="95"/>
                    <a:pt x="75" y="95"/>
                  </a:cubicBezTo>
                  <a:cubicBezTo>
                    <a:pt x="570" y="95"/>
                    <a:pt x="570" y="95"/>
                    <a:pt x="570" y="95"/>
                  </a:cubicBezTo>
                  <a:cubicBezTo>
                    <a:pt x="652" y="95"/>
                    <a:pt x="669" y="66"/>
                    <a:pt x="669" y="66"/>
                  </a:cubicBezTo>
                  <a:cubicBezTo>
                    <a:pt x="1644" y="66"/>
                    <a:pt x="1644" y="66"/>
                    <a:pt x="1644" y="66"/>
                  </a:cubicBezTo>
                  <a:cubicBezTo>
                    <a:pt x="1644" y="66"/>
                    <a:pt x="1647" y="60"/>
                    <a:pt x="1647" y="47"/>
                  </a:cubicBezTo>
                  <a:cubicBezTo>
                    <a:pt x="1647" y="36"/>
                    <a:pt x="1644" y="30"/>
                    <a:pt x="1644" y="30"/>
                  </a:cubicBezTo>
                  <a:cubicBezTo>
                    <a:pt x="669" y="30"/>
                    <a:pt x="669" y="30"/>
                    <a:pt x="669" y="30"/>
                  </a:cubicBezTo>
                  <a:cubicBezTo>
                    <a:pt x="669" y="30"/>
                    <a:pt x="652" y="0"/>
                    <a:pt x="57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"/>
                    <a:pt x="0" y="28"/>
                  </a:cubicBezTo>
                  <a:lnTo>
                    <a:pt x="0" y="67"/>
                  </a:ln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CCCCCC">
                    <a:gamma/>
                    <a:shade val="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9" name="Freeform 88" descr="© INSCALE GmbH, 26.05.2010&#10;http://www.presentationload.com/">
              <a:extLst>
                <a:ext uri="{FF2B5EF4-FFF2-40B4-BE49-F238E27FC236}">
                  <a16:creationId xmlns:a16="http://schemas.microsoft.com/office/drawing/2014/main" id="{1AD156AD-AD9B-4AEA-A674-C275F9B1D19D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1034" y="753615"/>
              <a:ext cx="752524" cy="147501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75" y="95"/>
                </a:cxn>
                <a:cxn ang="0">
                  <a:pos x="570" y="95"/>
                </a:cxn>
                <a:cxn ang="0">
                  <a:pos x="669" y="66"/>
                </a:cxn>
                <a:cxn ang="0">
                  <a:pos x="672" y="49"/>
                </a:cxn>
                <a:cxn ang="0">
                  <a:pos x="669" y="30"/>
                </a:cxn>
                <a:cxn ang="0">
                  <a:pos x="570" y="0"/>
                </a:cxn>
                <a:cxn ang="0">
                  <a:pos x="75" y="0"/>
                </a:cxn>
                <a:cxn ang="0">
                  <a:pos x="0" y="28"/>
                </a:cxn>
                <a:cxn ang="0">
                  <a:pos x="0" y="67"/>
                </a:cxn>
              </a:cxnLst>
              <a:rect l="0" t="0" r="r" b="b"/>
              <a:pathLst>
                <a:path w="672" h="95">
                  <a:moveTo>
                    <a:pt x="0" y="67"/>
                  </a:moveTo>
                  <a:cubicBezTo>
                    <a:pt x="0" y="94"/>
                    <a:pt x="75" y="95"/>
                    <a:pt x="75" y="95"/>
                  </a:cubicBezTo>
                  <a:cubicBezTo>
                    <a:pt x="570" y="95"/>
                    <a:pt x="570" y="95"/>
                    <a:pt x="570" y="95"/>
                  </a:cubicBezTo>
                  <a:cubicBezTo>
                    <a:pt x="652" y="95"/>
                    <a:pt x="669" y="66"/>
                    <a:pt x="669" y="66"/>
                  </a:cubicBezTo>
                  <a:cubicBezTo>
                    <a:pt x="669" y="66"/>
                    <a:pt x="672" y="58"/>
                    <a:pt x="672" y="49"/>
                  </a:cubicBezTo>
                  <a:cubicBezTo>
                    <a:pt x="672" y="39"/>
                    <a:pt x="669" y="30"/>
                    <a:pt x="669" y="30"/>
                  </a:cubicBezTo>
                  <a:cubicBezTo>
                    <a:pt x="669" y="30"/>
                    <a:pt x="652" y="0"/>
                    <a:pt x="57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"/>
                    <a:pt x="0" y="28"/>
                  </a:cubicBezTo>
                  <a:lnTo>
                    <a:pt x="0" y="67"/>
                  </a:lnTo>
                  <a:close/>
                </a:path>
              </a:pathLst>
            </a:custGeom>
            <a:gradFill rotWithShape="1">
              <a:gsLst>
                <a:gs pos="0">
                  <a:srgbClr val="CCCCCC">
                    <a:gamma/>
                    <a:shade val="52549"/>
                    <a:invGamma/>
                  </a:srgbClr>
                </a:gs>
                <a:gs pos="50000">
                  <a:srgbClr val="CCCCCC"/>
                </a:gs>
                <a:gs pos="100000">
                  <a:srgbClr val="CCCCCC">
                    <a:gamma/>
                    <a:shade val="52549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80" name="Group 89">
              <a:extLst>
                <a:ext uri="{FF2B5EF4-FFF2-40B4-BE49-F238E27FC236}">
                  <a16:creationId xmlns:a16="http://schemas.microsoft.com/office/drawing/2014/main" id="{EDE08574-2135-49A6-AE53-90D00DA2F177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3821719" y="756072"/>
              <a:ext cx="545941" cy="145043"/>
              <a:chOff x="2504" y="2382"/>
              <a:chExt cx="323" cy="66"/>
            </a:xfrm>
          </p:grpSpPr>
          <p:sp>
            <p:nvSpPr>
              <p:cNvPr id="83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4842091B-9509-4514-9D3F-AEF972E985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04" y="2382"/>
                <a:ext cx="19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4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2308069D-62CA-4F88-BDD1-4F056DB015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2" y="2382"/>
                <a:ext cx="20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5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F0E0626C-4F50-4CAA-B1F5-F768F75BDC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80" y="2382"/>
                <a:ext cx="20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6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7E929DF8-3348-4634-8387-D8BBF03BD7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0" y="2382"/>
                <a:ext cx="20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7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D2B1A054-7E28-4497-A009-1BB3B6B859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07" y="2382"/>
                <a:ext cx="20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8" name="_color1" descr="© INSCALE GmbH, 26.05.2010&#10;http://www.presentationload.com/">
                <a:extLst>
                  <a:ext uri="{FF2B5EF4-FFF2-40B4-BE49-F238E27FC236}">
                    <a16:creationId xmlns:a16="http://schemas.microsoft.com/office/drawing/2014/main" id="{5DC97FF4-6094-49FD-9558-C4468D22D8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69" y="2382"/>
                <a:ext cx="20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20" y="49"/>
                  </a:cxn>
                  <a:cxn ang="0">
                    <a:pos x="0" y="96"/>
                  </a:cxn>
                  <a:cxn ang="0">
                    <a:pos x="4" y="97"/>
                  </a:cxn>
                  <a:cxn ang="0">
                    <a:pos x="29" y="49"/>
                  </a:cxn>
                  <a:cxn ang="0">
                    <a:pos x="4" y="0"/>
                  </a:cxn>
                </a:cxnLst>
                <a:rect l="0" t="0" r="r" b="b"/>
                <a:pathLst>
                  <a:path w="29" h="97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2" y="5"/>
                      <a:pt x="20" y="25"/>
                      <a:pt x="20" y="49"/>
                    </a:cubicBezTo>
                    <a:cubicBezTo>
                      <a:pt x="20" y="73"/>
                      <a:pt x="12" y="92"/>
                      <a:pt x="0" y="96"/>
                    </a:cubicBezTo>
                    <a:cubicBezTo>
                      <a:pt x="1" y="97"/>
                      <a:pt x="3" y="97"/>
                      <a:pt x="4" y="97"/>
                    </a:cubicBezTo>
                    <a:cubicBezTo>
                      <a:pt x="18" y="97"/>
                      <a:pt x="29" y="75"/>
                      <a:pt x="29" y="49"/>
                    </a:cubicBezTo>
                    <a:cubicBezTo>
                      <a:pt x="29" y="22"/>
                      <a:pt x="18" y="0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A79FF">
                      <a:lumMod val="50000"/>
                    </a:srgbClr>
                  </a:gs>
                  <a:gs pos="50000">
                    <a:srgbClr val="2A79FF">
                      <a:lumMod val="60000"/>
                      <a:lumOff val="40000"/>
                    </a:srgbClr>
                  </a:gs>
                  <a:gs pos="100000">
                    <a:srgbClr val="2A79FF">
                      <a:lumMod val="50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81" name="Freeform 96" descr="© INSCALE GmbH, 26.05.2010&#10;http://www.presentationload.com/">
              <a:extLst>
                <a:ext uri="{FF2B5EF4-FFF2-40B4-BE49-F238E27FC236}">
                  <a16:creationId xmlns:a16="http://schemas.microsoft.com/office/drawing/2014/main" id="{8820F285-C82E-449A-93EB-8EB2F000FF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25098" y="807699"/>
              <a:ext cx="408233" cy="442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34" y="2"/>
                </a:cxn>
                <a:cxn ang="0">
                  <a:pos x="352" y="0"/>
                </a:cxn>
                <a:cxn ang="0">
                  <a:pos x="352" y="37"/>
                </a:cxn>
                <a:cxn ang="0">
                  <a:pos x="336" y="37"/>
                </a:cxn>
                <a:cxn ang="0">
                  <a:pos x="0" y="22"/>
                </a:cxn>
                <a:cxn ang="0">
                  <a:pos x="0" y="18"/>
                </a:cxn>
              </a:cxnLst>
              <a:rect l="0" t="0" r="r" b="b"/>
              <a:pathLst>
                <a:path w="357" h="37">
                  <a:moveTo>
                    <a:pt x="0" y="18"/>
                  </a:moveTo>
                  <a:cubicBezTo>
                    <a:pt x="334" y="2"/>
                    <a:pt x="334" y="2"/>
                    <a:pt x="334" y="2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7" y="19"/>
                    <a:pt x="352" y="37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CCCCCC"/>
                </a:gs>
                <a:gs pos="100000">
                  <a:srgbClr val="CCCCCC">
                    <a:gamma/>
                    <a:shade val="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2" name="Oval 97" descr="© INSCALE GmbH, 26.05.2010&#10;http://www.presentationload.com/">
              <a:extLst>
                <a:ext uri="{FF2B5EF4-FFF2-40B4-BE49-F238E27FC236}">
                  <a16:creationId xmlns:a16="http://schemas.microsoft.com/office/drawing/2014/main" id="{AAC2148A-C125-4912-8CD0-F58132ABAC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84282" y="760992"/>
              <a:ext cx="54104" cy="140126"/>
            </a:xfrm>
            <a:prstGeom prst="ellipse">
              <a:avLst/>
            </a:prstGeom>
            <a:gradFill rotWithShape="1">
              <a:gsLst>
                <a:gs pos="0">
                  <a:srgbClr val="CCCCCC"/>
                </a:gs>
                <a:gs pos="100000">
                  <a:srgbClr val="CCCCCC">
                    <a:gamma/>
                    <a:shade val="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89" name="Gruppieren 341">
            <a:extLst>
              <a:ext uri="{FF2B5EF4-FFF2-40B4-BE49-F238E27FC236}">
                <a16:creationId xmlns:a16="http://schemas.microsoft.com/office/drawing/2014/main" id="{8C2019B0-6796-450F-810F-483AD7E0139B}"/>
              </a:ext>
            </a:extLst>
          </p:cNvPr>
          <p:cNvGrpSpPr/>
          <p:nvPr/>
        </p:nvGrpSpPr>
        <p:grpSpPr bwMode="gray">
          <a:xfrm>
            <a:off x="5767704" y="3428253"/>
            <a:ext cx="3441493" cy="556525"/>
            <a:chOff x="3152777" y="3194749"/>
            <a:chExt cx="3441493" cy="556525"/>
          </a:xfrm>
        </p:grpSpPr>
        <p:sp>
          <p:nvSpPr>
            <p:cNvPr id="90" name="_color1">
              <a:extLst>
                <a:ext uri="{FF2B5EF4-FFF2-40B4-BE49-F238E27FC236}">
                  <a16:creationId xmlns:a16="http://schemas.microsoft.com/office/drawing/2014/main" id="{1AF5BD2D-2F3F-4C0D-B6E8-E88B021176A3}"/>
                </a:ext>
              </a:extLst>
            </p:cNvPr>
            <p:cNvSpPr/>
            <p:nvPr/>
          </p:nvSpPr>
          <p:spPr bwMode="gray">
            <a:xfrm>
              <a:off x="5309102" y="3194749"/>
              <a:ext cx="1285168" cy="548176"/>
            </a:xfrm>
            <a:prstGeom prst="rect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91" name="Group 37">
              <a:extLst>
                <a:ext uri="{FF2B5EF4-FFF2-40B4-BE49-F238E27FC236}">
                  <a16:creationId xmlns:a16="http://schemas.microsoft.com/office/drawing/2014/main" id="{0042D5CF-F280-4DB9-A11D-B652AF1CFB70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3152777" y="3195648"/>
              <a:ext cx="2408239" cy="555626"/>
              <a:chOff x="3152" y="3385"/>
              <a:chExt cx="1517" cy="350"/>
            </a:xfrm>
          </p:grpSpPr>
          <p:grpSp>
            <p:nvGrpSpPr>
              <p:cNvPr id="92" name="Group 38">
                <a:extLst>
                  <a:ext uri="{FF2B5EF4-FFF2-40B4-BE49-F238E27FC236}">
                    <a16:creationId xmlns:a16="http://schemas.microsoft.com/office/drawing/2014/main" id="{55FF533A-7325-4FE9-92BC-17FE5D6061BA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124" y="3385"/>
                <a:ext cx="545" cy="350"/>
                <a:chOff x="1222" y="3018"/>
                <a:chExt cx="545" cy="350"/>
              </a:xfrm>
            </p:grpSpPr>
            <p:sp>
              <p:nvSpPr>
                <p:cNvPr id="108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F5BA4BB1-E6B0-4E16-A32F-F606A06FE1D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37" y="3170"/>
                  <a:ext cx="478" cy="188"/>
                </a:xfrm>
                <a:custGeom>
                  <a:avLst/>
                  <a:gdLst/>
                  <a:ahLst/>
                  <a:cxnLst>
                    <a:cxn ang="0">
                      <a:pos x="824" y="413"/>
                    </a:cxn>
                    <a:cxn ang="0">
                      <a:pos x="152" y="412"/>
                    </a:cxn>
                    <a:cxn ang="0">
                      <a:pos x="0" y="78"/>
                    </a:cxn>
                    <a:cxn ang="0">
                      <a:pos x="805" y="84"/>
                    </a:cxn>
                    <a:cxn ang="0">
                      <a:pos x="805" y="1"/>
                    </a:cxn>
                    <a:cxn ang="0">
                      <a:pos x="1013" y="0"/>
                    </a:cxn>
                    <a:cxn ang="0">
                      <a:pos x="1053" y="84"/>
                    </a:cxn>
                    <a:cxn ang="0">
                      <a:pos x="824" y="413"/>
                    </a:cxn>
                  </a:cxnLst>
                  <a:rect l="0" t="0" r="r" b="b"/>
                  <a:pathLst>
                    <a:path w="1053" h="413">
                      <a:moveTo>
                        <a:pt x="824" y="413"/>
                      </a:moveTo>
                      <a:cubicBezTo>
                        <a:pt x="152" y="412"/>
                        <a:pt x="152" y="412"/>
                        <a:pt x="152" y="412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805" y="84"/>
                        <a:pt x="805" y="84"/>
                        <a:pt x="805" y="84"/>
                      </a:cubicBezTo>
                      <a:cubicBezTo>
                        <a:pt x="805" y="1"/>
                        <a:pt x="805" y="1"/>
                        <a:pt x="805" y="1"/>
                      </a:cubicBezTo>
                      <a:cubicBezTo>
                        <a:pt x="1013" y="0"/>
                        <a:pt x="1013" y="0"/>
                        <a:pt x="1013" y="0"/>
                      </a:cubicBezTo>
                      <a:cubicBezTo>
                        <a:pt x="1013" y="0"/>
                        <a:pt x="1051" y="20"/>
                        <a:pt x="1053" y="84"/>
                      </a:cubicBezTo>
                      <a:cubicBezTo>
                        <a:pt x="1053" y="348"/>
                        <a:pt x="824" y="413"/>
                        <a:pt x="824" y="4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A79FF"/>
                    </a:gs>
                    <a:gs pos="100000">
                      <a:srgbClr val="2A79FF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9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22ADF0AD-9738-4119-83EA-12301D5301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44" y="3018"/>
                  <a:ext cx="491" cy="188"/>
                </a:xfrm>
                <a:custGeom>
                  <a:avLst/>
                  <a:gdLst/>
                  <a:ahLst/>
                  <a:cxnLst>
                    <a:cxn ang="0">
                      <a:pos x="850" y="0"/>
                    </a:cxn>
                    <a:cxn ang="0">
                      <a:pos x="178" y="1"/>
                    </a:cxn>
                    <a:cxn ang="0">
                      <a:pos x="0" y="333"/>
                    </a:cxn>
                    <a:cxn ang="0">
                      <a:pos x="831" y="329"/>
                    </a:cxn>
                    <a:cxn ang="0">
                      <a:pos x="831" y="412"/>
                    </a:cxn>
                    <a:cxn ang="0">
                      <a:pos x="1039" y="413"/>
                    </a:cxn>
                    <a:cxn ang="0">
                      <a:pos x="1079" y="329"/>
                    </a:cxn>
                    <a:cxn ang="0">
                      <a:pos x="850" y="0"/>
                    </a:cxn>
                  </a:cxnLst>
                  <a:rect l="0" t="0" r="r" b="b"/>
                  <a:pathLst>
                    <a:path w="1079" h="413">
                      <a:moveTo>
                        <a:pt x="850" y="0"/>
                      </a:moveTo>
                      <a:cubicBezTo>
                        <a:pt x="178" y="1"/>
                        <a:pt x="178" y="1"/>
                        <a:pt x="178" y="1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831" y="329"/>
                        <a:pt x="831" y="329"/>
                        <a:pt x="831" y="329"/>
                      </a:cubicBezTo>
                      <a:cubicBezTo>
                        <a:pt x="831" y="412"/>
                        <a:pt x="831" y="412"/>
                        <a:pt x="831" y="412"/>
                      </a:cubicBezTo>
                      <a:cubicBezTo>
                        <a:pt x="1039" y="413"/>
                        <a:pt x="1039" y="413"/>
                        <a:pt x="1039" y="413"/>
                      </a:cubicBezTo>
                      <a:cubicBezTo>
                        <a:pt x="1039" y="413"/>
                        <a:pt x="1077" y="393"/>
                        <a:pt x="1079" y="329"/>
                      </a:cubicBezTo>
                      <a:cubicBezTo>
                        <a:pt x="1079" y="65"/>
                        <a:pt x="850" y="0"/>
                        <a:pt x="850" y="0"/>
                      </a:cubicBezTo>
                      <a:close/>
                    </a:path>
                  </a:pathLst>
                </a:custGeom>
                <a:solidFill>
                  <a:srgbClr val="2A7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10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907EA1CA-3D8E-44DD-83C2-92A01F109BD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2" y="3030"/>
                  <a:ext cx="545" cy="169"/>
                </a:xfrm>
                <a:custGeom>
                  <a:avLst/>
                  <a:gdLst/>
                  <a:ahLst/>
                  <a:cxnLst>
                    <a:cxn ang="0">
                      <a:pos x="276" y="0"/>
                    </a:cxn>
                    <a:cxn ang="0">
                      <a:pos x="984" y="0"/>
                    </a:cxn>
                    <a:cxn ang="0">
                      <a:pos x="1200" y="372"/>
                    </a:cxn>
                    <a:cxn ang="0">
                      <a:pos x="0" y="372"/>
                    </a:cxn>
                    <a:cxn ang="0">
                      <a:pos x="276" y="0"/>
                    </a:cxn>
                  </a:cxnLst>
                  <a:rect l="0" t="0" r="r" b="b"/>
                  <a:pathLst>
                    <a:path w="1200" h="372">
                      <a:moveTo>
                        <a:pt x="276" y="0"/>
                      </a:moveTo>
                      <a:cubicBezTo>
                        <a:pt x="984" y="0"/>
                        <a:pt x="984" y="0"/>
                        <a:pt x="984" y="0"/>
                      </a:cubicBezTo>
                      <a:cubicBezTo>
                        <a:pt x="984" y="0"/>
                        <a:pt x="1200" y="108"/>
                        <a:pt x="1200" y="372"/>
                      </a:cubicBezTo>
                      <a:cubicBezTo>
                        <a:pt x="0" y="372"/>
                        <a:pt x="0" y="372"/>
                        <a:pt x="0" y="372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2A79FF">
                        <a:lumMod val="60000"/>
                        <a:lumOff val="40000"/>
                      </a:srgbClr>
                    </a:gs>
                    <a:gs pos="100000">
                      <a:srgbClr val="2A79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lIns="36000" tIns="36000" rIns="36000" bIns="36000" anchor="t" anchorCtr="0"/>
                <a:lstStyle/>
                <a:p>
                  <a:pPr marL="0" marR="0" lvl="0" indent="0" defTabSz="91440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1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190500" algn="ctr" rotWithShape="0">
                          <a:prstClr val="black">
                            <a:alpha val="50000"/>
                          </a:prstClr>
                        </a:outerShdw>
                      </a:effectLst>
                      <a:uLnTx/>
                      <a:uFillTx/>
                      <a:latin typeface="Calibri"/>
                    </a:rPr>
                    <a:t>Text 4</a:t>
                  </a:r>
                </a:p>
              </p:txBody>
            </p:sp>
            <p:sp>
              <p:nvSpPr>
                <p:cNvPr id="111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3D53EC81-4E8B-4C93-A16B-1DE9746B58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2" y="3198"/>
                  <a:ext cx="545" cy="170"/>
                </a:xfrm>
                <a:custGeom>
                  <a:avLst/>
                  <a:gdLst/>
                  <a:ahLst/>
                  <a:cxnLst>
                    <a:cxn ang="0">
                      <a:pos x="276" y="372"/>
                    </a:cxn>
                    <a:cxn ang="0">
                      <a:pos x="984" y="372"/>
                    </a:cxn>
                    <a:cxn ang="0">
                      <a:pos x="1200" y="0"/>
                    </a:cxn>
                    <a:cxn ang="0">
                      <a:pos x="0" y="0"/>
                    </a:cxn>
                    <a:cxn ang="0">
                      <a:pos x="276" y="372"/>
                    </a:cxn>
                  </a:cxnLst>
                  <a:rect l="0" t="0" r="r" b="b"/>
                  <a:pathLst>
                    <a:path w="1200" h="372">
                      <a:moveTo>
                        <a:pt x="276" y="372"/>
                      </a:moveTo>
                      <a:cubicBezTo>
                        <a:pt x="984" y="372"/>
                        <a:pt x="984" y="372"/>
                        <a:pt x="984" y="372"/>
                      </a:cubicBezTo>
                      <a:cubicBezTo>
                        <a:pt x="984" y="372"/>
                        <a:pt x="1200" y="264"/>
                        <a:pt x="12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76" y="37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A79FF"/>
                    </a:gs>
                    <a:gs pos="100000">
                      <a:srgbClr val="2A79FF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93" name="Group 43">
                <a:extLst>
                  <a:ext uri="{FF2B5EF4-FFF2-40B4-BE49-F238E27FC236}">
                    <a16:creationId xmlns:a16="http://schemas.microsoft.com/office/drawing/2014/main" id="{B154EA2B-5005-486B-A508-D5DF44DC8778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3152" y="3532"/>
                <a:ext cx="1022" cy="60"/>
                <a:chOff x="250" y="3165"/>
                <a:chExt cx="1022" cy="60"/>
              </a:xfrm>
            </p:grpSpPr>
            <p:sp>
              <p:nvSpPr>
                <p:cNvPr id="94" name="Freeform 44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E7F43A05-7E0A-45F4-A355-6F75A4A569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" y="3168"/>
                  <a:ext cx="852" cy="57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75" y="109"/>
                    </a:cxn>
                    <a:cxn ang="0">
                      <a:pos x="570" y="109"/>
                    </a:cxn>
                    <a:cxn ang="0">
                      <a:pos x="669" y="80"/>
                    </a:cxn>
                    <a:cxn ang="0">
                      <a:pos x="1644" y="80"/>
                    </a:cxn>
                    <a:cxn ang="0">
                      <a:pos x="1644" y="124"/>
                    </a:cxn>
                    <a:cxn ang="0">
                      <a:pos x="1875" y="124"/>
                    </a:cxn>
                    <a:cxn ang="0">
                      <a:pos x="1875" y="0"/>
                    </a:cxn>
                    <a:cxn ang="0">
                      <a:pos x="1644" y="0"/>
                    </a:cxn>
                    <a:cxn ang="0">
                      <a:pos x="1644" y="44"/>
                    </a:cxn>
                    <a:cxn ang="0">
                      <a:pos x="669" y="44"/>
                    </a:cxn>
                    <a:cxn ang="0">
                      <a:pos x="570" y="14"/>
                    </a:cxn>
                    <a:cxn ang="0">
                      <a:pos x="75" y="14"/>
                    </a:cxn>
                    <a:cxn ang="0">
                      <a:pos x="0" y="42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1875" h="124">
                      <a:moveTo>
                        <a:pt x="0" y="81"/>
                      </a:moveTo>
                      <a:cubicBezTo>
                        <a:pt x="0" y="108"/>
                        <a:pt x="75" y="109"/>
                        <a:pt x="75" y="109"/>
                      </a:cubicBezTo>
                      <a:cubicBezTo>
                        <a:pt x="570" y="109"/>
                        <a:pt x="570" y="109"/>
                        <a:pt x="570" y="109"/>
                      </a:cubicBezTo>
                      <a:cubicBezTo>
                        <a:pt x="652" y="109"/>
                        <a:pt x="669" y="80"/>
                        <a:pt x="669" y="80"/>
                      </a:cubicBezTo>
                      <a:cubicBezTo>
                        <a:pt x="1644" y="80"/>
                        <a:pt x="1644" y="80"/>
                        <a:pt x="1644" y="80"/>
                      </a:cubicBezTo>
                      <a:cubicBezTo>
                        <a:pt x="1644" y="124"/>
                        <a:pt x="1644" y="124"/>
                        <a:pt x="1644" y="124"/>
                      </a:cubicBezTo>
                      <a:cubicBezTo>
                        <a:pt x="1875" y="124"/>
                        <a:pt x="1875" y="124"/>
                        <a:pt x="1875" y="124"/>
                      </a:cubicBezTo>
                      <a:cubicBezTo>
                        <a:pt x="1875" y="0"/>
                        <a:pt x="1875" y="0"/>
                        <a:pt x="1875" y="0"/>
                      </a:cubicBezTo>
                      <a:cubicBezTo>
                        <a:pt x="1644" y="0"/>
                        <a:pt x="1644" y="0"/>
                        <a:pt x="1644" y="0"/>
                      </a:cubicBezTo>
                      <a:cubicBezTo>
                        <a:pt x="1644" y="44"/>
                        <a:pt x="1644" y="44"/>
                        <a:pt x="1644" y="44"/>
                      </a:cubicBezTo>
                      <a:cubicBezTo>
                        <a:pt x="669" y="44"/>
                        <a:pt x="669" y="44"/>
                        <a:pt x="669" y="44"/>
                      </a:cubicBezTo>
                      <a:cubicBezTo>
                        <a:pt x="669" y="44"/>
                        <a:pt x="652" y="14"/>
                        <a:pt x="570" y="14"/>
                      </a:cubicBezTo>
                      <a:cubicBezTo>
                        <a:pt x="75" y="14"/>
                        <a:pt x="75" y="14"/>
                        <a:pt x="75" y="14"/>
                      </a:cubicBezTo>
                      <a:cubicBezTo>
                        <a:pt x="75" y="14"/>
                        <a:pt x="0" y="15"/>
                        <a:pt x="0" y="42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5" name="Oval 45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D2D482C7-92D4-41C6-9D29-DDC460F02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148" y="3168"/>
                  <a:ext cx="22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9999"/>
                    </a:gs>
                    <a:gs pos="100000">
                      <a:srgbClr val="999999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6" name="Freeform 46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CD1B3FBA-9841-4EA5-9DB6-9C88E54B90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" y="3174"/>
                  <a:ext cx="749" cy="4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75" y="95"/>
                    </a:cxn>
                    <a:cxn ang="0">
                      <a:pos x="570" y="95"/>
                    </a:cxn>
                    <a:cxn ang="0">
                      <a:pos x="669" y="66"/>
                    </a:cxn>
                    <a:cxn ang="0">
                      <a:pos x="1644" y="66"/>
                    </a:cxn>
                    <a:cxn ang="0">
                      <a:pos x="1647" y="47"/>
                    </a:cxn>
                    <a:cxn ang="0">
                      <a:pos x="1644" y="30"/>
                    </a:cxn>
                    <a:cxn ang="0">
                      <a:pos x="669" y="30"/>
                    </a:cxn>
                    <a:cxn ang="0">
                      <a:pos x="570" y="0"/>
                    </a:cxn>
                    <a:cxn ang="0">
                      <a:pos x="75" y="0"/>
                    </a:cxn>
                    <a:cxn ang="0">
                      <a:pos x="0" y="28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647" h="95">
                      <a:moveTo>
                        <a:pt x="0" y="67"/>
                      </a:moveTo>
                      <a:cubicBezTo>
                        <a:pt x="0" y="94"/>
                        <a:pt x="75" y="95"/>
                        <a:pt x="75" y="95"/>
                      </a:cubicBezTo>
                      <a:cubicBezTo>
                        <a:pt x="570" y="95"/>
                        <a:pt x="570" y="95"/>
                        <a:pt x="570" y="95"/>
                      </a:cubicBezTo>
                      <a:cubicBezTo>
                        <a:pt x="652" y="95"/>
                        <a:pt x="669" y="66"/>
                        <a:pt x="669" y="66"/>
                      </a:cubicBezTo>
                      <a:cubicBezTo>
                        <a:pt x="1644" y="66"/>
                        <a:pt x="1644" y="66"/>
                        <a:pt x="1644" y="66"/>
                      </a:cubicBezTo>
                      <a:cubicBezTo>
                        <a:pt x="1644" y="66"/>
                        <a:pt x="1647" y="60"/>
                        <a:pt x="1647" y="47"/>
                      </a:cubicBezTo>
                      <a:cubicBezTo>
                        <a:pt x="1647" y="36"/>
                        <a:pt x="1644" y="30"/>
                        <a:pt x="1644" y="30"/>
                      </a:cubicBezTo>
                      <a:cubicBezTo>
                        <a:pt x="669" y="30"/>
                        <a:pt x="669" y="30"/>
                        <a:pt x="669" y="30"/>
                      </a:cubicBezTo>
                      <a:cubicBezTo>
                        <a:pt x="669" y="30"/>
                        <a:pt x="652" y="0"/>
                        <a:pt x="570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"/>
                        <a:pt x="0" y="28"/>
                      </a:cubicBezTo>
                      <a:lnTo>
                        <a:pt x="0" y="6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97" name="Group 47">
                  <a:extLst>
                    <a:ext uri="{FF2B5EF4-FFF2-40B4-BE49-F238E27FC236}">
                      <a16:creationId xmlns:a16="http://schemas.microsoft.com/office/drawing/2014/main" id="{B611F4D4-6017-44F2-B304-DC36A69CB918}"/>
                    </a:ext>
                  </a:extLst>
                </p:cNvPr>
                <p:cNvGrpSpPr>
                  <a:grpSpLocks/>
                </p:cNvGrpSpPr>
                <p:nvPr/>
              </p:nvGrpSpPr>
              <p:grpSpPr bwMode="gray">
                <a:xfrm>
                  <a:off x="411" y="3165"/>
                  <a:ext cx="306" cy="60"/>
                  <a:chOff x="1371" y="2322"/>
                  <a:chExt cx="689" cy="156"/>
                </a:xfrm>
              </p:grpSpPr>
              <p:sp>
                <p:nvSpPr>
                  <p:cNvPr id="100" name="Freeform 48" descr="© INSCALE GmbH, 26.05.2010&#10;http://www.presentationload.com/">
                    <a:extLst>
                      <a:ext uri="{FF2B5EF4-FFF2-40B4-BE49-F238E27FC236}">
                        <a16:creationId xmlns:a16="http://schemas.microsoft.com/office/drawing/2014/main" id="{9DED4A0B-C4A9-4134-B93F-51130F384E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71" y="2322"/>
                    <a:ext cx="689" cy="156"/>
                  </a:xfrm>
                  <a:custGeom>
                    <a:avLst/>
                    <a:gdLst/>
                    <a:ahLst/>
                    <a:cxnLst>
                      <a:cxn ang="0">
                        <a:pos x="0" y="67"/>
                      </a:cxn>
                      <a:cxn ang="0">
                        <a:pos x="75" y="95"/>
                      </a:cxn>
                      <a:cxn ang="0">
                        <a:pos x="570" y="95"/>
                      </a:cxn>
                      <a:cxn ang="0">
                        <a:pos x="669" y="66"/>
                      </a:cxn>
                      <a:cxn ang="0">
                        <a:pos x="672" y="49"/>
                      </a:cxn>
                      <a:cxn ang="0">
                        <a:pos x="669" y="30"/>
                      </a:cxn>
                      <a:cxn ang="0">
                        <a:pos x="570" y="0"/>
                      </a:cxn>
                      <a:cxn ang="0">
                        <a:pos x="75" y="0"/>
                      </a:cxn>
                      <a:cxn ang="0">
                        <a:pos x="0" y="28"/>
                      </a:cxn>
                      <a:cxn ang="0">
                        <a:pos x="0" y="67"/>
                      </a:cxn>
                    </a:cxnLst>
                    <a:rect l="0" t="0" r="r" b="b"/>
                    <a:pathLst>
                      <a:path w="672" h="95">
                        <a:moveTo>
                          <a:pt x="0" y="67"/>
                        </a:moveTo>
                        <a:cubicBezTo>
                          <a:pt x="0" y="94"/>
                          <a:pt x="75" y="95"/>
                          <a:pt x="75" y="95"/>
                        </a:cubicBezTo>
                        <a:cubicBezTo>
                          <a:pt x="570" y="95"/>
                          <a:pt x="570" y="95"/>
                          <a:pt x="570" y="95"/>
                        </a:cubicBezTo>
                        <a:cubicBezTo>
                          <a:pt x="652" y="95"/>
                          <a:pt x="669" y="66"/>
                          <a:pt x="669" y="66"/>
                        </a:cubicBezTo>
                        <a:cubicBezTo>
                          <a:pt x="669" y="66"/>
                          <a:pt x="672" y="58"/>
                          <a:pt x="672" y="49"/>
                        </a:cubicBezTo>
                        <a:cubicBezTo>
                          <a:pt x="672" y="39"/>
                          <a:pt x="669" y="30"/>
                          <a:pt x="669" y="30"/>
                        </a:cubicBezTo>
                        <a:cubicBezTo>
                          <a:pt x="669" y="30"/>
                          <a:pt x="652" y="0"/>
                          <a:pt x="570" y="0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"/>
                          <a:pt x="0" y="28"/>
                        </a:cubicBezTo>
                        <a:lnTo>
                          <a:pt x="0" y="6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CCCC"/>
                      </a:gs>
                      <a:gs pos="100000">
                        <a:srgbClr val="CCCCCC">
                          <a:gamma/>
                          <a:shade val="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01" name="Group 49">
                    <a:extLst>
                      <a:ext uri="{FF2B5EF4-FFF2-40B4-BE49-F238E27FC236}">
                        <a16:creationId xmlns:a16="http://schemas.microsoft.com/office/drawing/2014/main" id="{EE5BBB08-C556-44CA-A0E7-29236EF2D6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gray">
                  <a:xfrm>
                    <a:off x="1401" y="2324"/>
                    <a:ext cx="474" cy="154"/>
                    <a:chOff x="2504" y="2382"/>
                    <a:chExt cx="323" cy="66"/>
                  </a:xfrm>
                </p:grpSpPr>
                <p:sp>
                  <p:nvSpPr>
                    <p:cNvPr id="102" name="Freeform 50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09687BD8-7320-481B-BD2F-3EED902CBF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04" y="2382"/>
                      <a:ext cx="19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03" name="Freeform 51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ECFAC491-ACA8-42AD-8C09-3FCD7F2F23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42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04" name="Freeform 52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CDB072C0-F904-4646-AA4E-6D85632A99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80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05" name="Freeform 53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A9ABDA67-FC2C-4783-B143-566F3FA727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30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06" name="Freeform 54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8CD23D0E-9A12-4C55-AC38-E7D0A5DCD1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69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07" name="Freeform 55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E3ABD59B-B5F6-48F2-A93A-22E9306CA4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07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8" name="Freeform 56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F45268F4-FAB0-4738-A97D-9FFAC892C8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0" y="3187"/>
                  <a:ext cx="166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334" y="2"/>
                    </a:cxn>
                    <a:cxn ang="0">
                      <a:pos x="352" y="0"/>
                    </a:cxn>
                    <a:cxn ang="0">
                      <a:pos x="352" y="37"/>
                    </a:cxn>
                    <a:cxn ang="0">
                      <a:pos x="336" y="37"/>
                    </a:cxn>
                    <a:cxn ang="0">
                      <a:pos x="0" y="22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57" h="37">
                      <a:moveTo>
                        <a:pt x="0" y="18"/>
                      </a:moveTo>
                      <a:cubicBezTo>
                        <a:pt x="334" y="2"/>
                        <a:pt x="334" y="2"/>
                        <a:pt x="334" y="2"/>
                      </a:cubicBezTo>
                      <a:cubicBezTo>
                        <a:pt x="352" y="0"/>
                        <a:pt x="352" y="0"/>
                        <a:pt x="352" y="0"/>
                      </a:cubicBezTo>
                      <a:cubicBezTo>
                        <a:pt x="352" y="0"/>
                        <a:pt x="357" y="19"/>
                        <a:pt x="352" y="37"/>
                      </a:cubicBezTo>
                      <a:cubicBezTo>
                        <a:pt x="336" y="37"/>
                        <a:pt x="336" y="37"/>
                        <a:pt x="336" y="37"/>
                      </a:cubicBezTo>
                      <a:cubicBezTo>
                        <a:pt x="0" y="22"/>
                        <a:pt x="0" y="22"/>
                        <a:pt x="0" y="22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9" name="Oval 57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DEF7B2EB-5AF5-4465-AA2F-2BFFD3AF9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0" y="3168"/>
                  <a:ext cx="22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</p:grpSp>
      </p:grpSp>
      <p:sp>
        <p:nvSpPr>
          <p:cNvPr id="112" name="Rectangle 107" descr="© INSCALE GmbH, 26.05.2010&#10;http://www.presentationload.com/">
            <a:extLst>
              <a:ext uri="{FF2B5EF4-FFF2-40B4-BE49-F238E27FC236}">
                <a16:creationId xmlns:a16="http://schemas.microsoft.com/office/drawing/2014/main" id="{9CE3B2BA-26F2-4236-B5E9-CF137E7D98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40472" y="2549332"/>
            <a:ext cx="2368550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noProof="1">
                <a:solidFill>
                  <a:prstClr val="black"/>
                </a:solidFill>
                <a:latin typeface="Calibri"/>
              </a:rPr>
              <a:t>5. Placeholder </a:t>
            </a:r>
            <a:br>
              <a:rPr lang="en-US" sz="1800" noProof="1">
                <a:solidFill>
                  <a:prstClr val="black"/>
                </a:solidFill>
                <a:latin typeface="Calibri"/>
              </a:rPr>
            </a:br>
            <a:r>
              <a:rPr lang="en-US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This is a placeholder text. </a:t>
            </a:r>
          </a:p>
        </p:txBody>
      </p:sp>
      <p:grpSp>
        <p:nvGrpSpPr>
          <p:cNvPr id="113" name="Gruppieren 341">
            <a:extLst>
              <a:ext uri="{FF2B5EF4-FFF2-40B4-BE49-F238E27FC236}">
                <a16:creationId xmlns:a16="http://schemas.microsoft.com/office/drawing/2014/main" id="{0F9C87D9-A4C1-4633-9C63-D6524274942D}"/>
              </a:ext>
            </a:extLst>
          </p:cNvPr>
          <p:cNvGrpSpPr/>
          <p:nvPr/>
        </p:nvGrpSpPr>
        <p:grpSpPr bwMode="gray">
          <a:xfrm>
            <a:off x="7629078" y="2103363"/>
            <a:ext cx="3441493" cy="556525"/>
            <a:chOff x="3152777" y="3194749"/>
            <a:chExt cx="3441493" cy="556525"/>
          </a:xfrm>
        </p:grpSpPr>
        <p:sp>
          <p:nvSpPr>
            <p:cNvPr id="114" name="_color1">
              <a:extLst>
                <a:ext uri="{FF2B5EF4-FFF2-40B4-BE49-F238E27FC236}">
                  <a16:creationId xmlns:a16="http://schemas.microsoft.com/office/drawing/2014/main" id="{517BDE1E-D4BD-45FB-A789-9D1A12077437}"/>
                </a:ext>
              </a:extLst>
            </p:cNvPr>
            <p:cNvSpPr/>
            <p:nvPr/>
          </p:nvSpPr>
          <p:spPr bwMode="gray">
            <a:xfrm>
              <a:off x="5309102" y="3194749"/>
              <a:ext cx="1285168" cy="548176"/>
            </a:xfrm>
            <a:prstGeom prst="rect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15" name="Group 37">
              <a:extLst>
                <a:ext uri="{FF2B5EF4-FFF2-40B4-BE49-F238E27FC236}">
                  <a16:creationId xmlns:a16="http://schemas.microsoft.com/office/drawing/2014/main" id="{181B0857-2268-4471-BC4A-CD9D1615D9D2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3152777" y="3195648"/>
              <a:ext cx="2408239" cy="555626"/>
              <a:chOff x="3152" y="3385"/>
              <a:chExt cx="1517" cy="350"/>
            </a:xfrm>
          </p:grpSpPr>
          <p:grpSp>
            <p:nvGrpSpPr>
              <p:cNvPr id="116" name="Group 38">
                <a:extLst>
                  <a:ext uri="{FF2B5EF4-FFF2-40B4-BE49-F238E27FC236}">
                    <a16:creationId xmlns:a16="http://schemas.microsoft.com/office/drawing/2014/main" id="{A6B996BE-396A-411A-8E77-E46B827CE8A3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124" y="3385"/>
                <a:ext cx="545" cy="350"/>
                <a:chOff x="1222" y="3018"/>
                <a:chExt cx="545" cy="350"/>
              </a:xfrm>
            </p:grpSpPr>
            <p:sp>
              <p:nvSpPr>
                <p:cNvPr id="132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A02AB2BF-46DB-4117-926D-9243BD87D6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37" y="3170"/>
                  <a:ext cx="478" cy="188"/>
                </a:xfrm>
                <a:custGeom>
                  <a:avLst/>
                  <a:gdLst/>
                  <a:ahLst/>
                  <a:cxnLst>
                    <a:cxn ang="0">
                      <a:pos x="824" y="413"/>
                    </a:cxn>
                    <a:cxn ang="0">
                      <a:pos x="152" y="412"/>
                    </a:cxn>
                    <a:cxn ang="0">
                      <a:pos x="0" y="78"/>
                    </a:cxn>
                    <a:cxn ang="0">
                      <a:pos x="805" y="84"/>
                    </a:cxn>
                    <a:cxn ang="0">
                      <a:pos x="805" y="1"/>
                    </a:cxn>
                    <a:cxn ang="0">
                      <a:pos x="1013" y="0"/>
                    </a:cxn>
                    <a:cxn ang="0">
                      <a:pos x="1053" y="84"/>
                    </a:cxn>
                    <a:cxn ang="0">
                      <a:pos x="824" y="413"/>
                    </a:cxn>
                  </a:cxnLst>
                  <a:rect l="0" t="0" r="r" b="b"/>
                  <a:pathLst>
                    <a:path w="1053" h="413">
                      <a:moveTo>
                        <a:pt x="824" y="413"/>
                      </a:moveTo>
                      <a:cubicBezTo>
                        <a:pt x="152" y="412"/>
                        <a:pt x="152" y="412"/>
                        <a:pt x="152" y="412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805" y="84"/>
                        <a:pt x="805" y="84"/>
                        <a:pt x="805" y="84"/>
                      </a:cubicBezTo>
                      <a:cubicBezTo>
                        <a:pt x="805" y="1"/>
                        <a:pt x="805" y="1"/>
                        <a:pt x="805" y="1"/>
                      </a:cubicBezTo>
                      <a:cubicBezTo>
                        <a:pt x="1013" y="0"/>
                        <a:pt x="1013" y="0"/>
                        <a:pt x="1013" y="0"/>
                      </a:cubicBezTo>
                      <a:cubicBezTo>
                        <a:pt x="1013" y="0"/>
                        <a:pt x="1051" y="20"/>
                        <a:pt x="1053" y="84"/>
                      </a:cubicBezTo>
                      <a:cubicBezTo>
                        <a:pt x="1053" y="348"/>
                        <a:pt x="824" y="413"/>
                        <a:pt x="824" y="4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A79FF"/>
                    </a:gs>
                    <a:gs pos="100000">
                      <a:srgbClr val="2A79FF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33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3159668E-4DBB-414A-8358-A0289C404D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44" y="3018"/>
                  <a:ext cx="491" cy="188"/>
                </a:xfrm>
                <a:custGeom>
                  <a:avLst/>
                  <a:gdLst/>
                  <a:ahLst/>
                  <a:cxnLst>
                    <a:cxn ang="0">
                      <a:pos x="850" y="0"/>
                    </a:cxn>
                    <a:cxn ang="0">
                      <a:pos x="178" y="1"/>
                    </a:cxn>
                    <a:cxn ang="0">
                      <a:pos x="0" y="333"/>
                    </a:cxn>
                    <a:cxn ang="0">
                      <a:pos x="831" y="329"/>
                    </a:cxn>
                    <a:cxn ang="0">
                      <a:pos x="831" y="412"/>
                    </a:cxn>
                    <a:cxn ang="0">
                      <a:pos x="1039" y="413"/>
                    </a:cxn>
                    <a:cxn ang="0">
                      <a:pos x="1079" y="329"/>
                    </a:cxn>
                    <a:cxn ang="0">
                      <a:pos x="850" y="0"/>
                    </a:cxn>
                  </a:cxnLst>
                  <a:rect l="0" t="0" r="r" b="b"/>
                  <a:pathLst>
                    <a:path w="1079" h="413">
                      <a:moveTo>
                        <a:pt x="850" y="0"/>
                      </a:moveTo>
                      <a:cubicBezTo>
                        <a:pt x="178" y="1"/>
                        <a:pt x="178" y="1"/>
                        <a:pt x="178" y="1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831" y="329"/>
                        <a:pt x="831" y="329"/>
                        <a:pt x="831" y="329"/>
                      </a:cubicBezTo>
                      <a:cubicBezTo>
                        <a:pt x="831" y="412"/>
                        <a:pt x="831" y="412"/>
                        <a:pt x="831" y="412"/>
                      </a:cubicBezTo>
                      <a:cubicBezTo>
                        <a:pt x="1039" y="413"/>
                        <a:pt x="1039" y="413"/>
                        <a:pt x="1039" y="413"/>
                      </a:cubicBezTo>
                      <a:cubicBezTo>
                        <a:pt x="1039" y="413"/>
                        <a:pt x="1077" y="393"/>
                        <a:pt x="1079" y="329"/>
                      </a:cubicBezTo>
                      <a:cubicBezTo>
                        <a:pt x="1079" y="65"/>
                        <a:pt x="850" y="0"/>
                        <a:pt x="850" y="0"/>
                      </a:cubicBezTo>
                      <a:close/>
                    </a:path>
                  </a:pathLst>
                </a:custGeom>
                <a:solidFill>
                  <a:srgbClr val="2A7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34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3A1F8EC0-AEC2-4D98-95F5-0682CFDFD8B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2" y="3030"/>
                  <a:ext cx="545" cy="169"/>
                </a:xfrm>
                <a:custGeom>
                  <a:avLst/>
                  <a:gdLst/>
                  <a:ahLst/>
                  <a:cxnLst>
                    <a:cxn ang="0">
                      <a:pos x="276" y="0"/>
                    </a:cxn>
                    <a:cxn ang="0">
                      <a:pos x="984" y="0"/>
                    </a:cxn>
                    <a:cxn ang="0">
                      <a:pos x="1200" y="372"/>
                    </a:cxn>
                    <a:cxn ang="0">
                      <a:pos x="0" y="372"/>
                    </a:cxn>
                    <a:cxn ang="0">
                      <a:pos x="276" y="0"/>
                    </a:cxn>
                  </a:cxnLst>
                  <a:rect l="0" t="0" r="r" b="b"/>
                  <a:pathLst>
                    <a:path w="1200" h="372">
                      <a:moveTo>
                        <a:pt x="276" y="0"/>
                      </a:moveTo>
                      <a:cubicBezTo>
                        <a:pt x="984" y="0"/>
                        <a:pt x="984" y="0"/>
                        <a:pt x="984" y="0"/>
                      </a:cubicBezTo>
                      <a:cubicBezTo>
                        <a:pt x="984" y="0"/>
                        <a:pt x="1200" y="108"/>
                        <a:pt x="1200" y="372"/>
                      </a:cubicBezTo>
                      <a:cubicBezTo>
                        <a:pt x="0" y="372"/>
                        <a:pt x="0" y="372"/>
                        <a:pt x="0" y="372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2A79FF">
                        <a:lumMod val="60000"/>
                        <a:lumOff val="40000"/>
                      </a:srgbClr>
                    </a:gs>
                    <a:gs pos="100000">
                      <a:srgbClr val="2A79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lIns="36000" tIns="36000" rIns="36000" bIns="36000" anchor="t" anchorCtr="0"/>
                <a:lstStyle/>
                <a:p>
                  <a:pPr marL="0" marR="0" lvl="0" indent="0" defTabSz="91440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1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190500" algn="ctr" rotWithShape="0">
                          <a:prstClr val="black">
                            <a:alpha val="50000"/>
                          </a:prstClr>
                        </a:outerShdw>
                      </a:effectLst>
                      <a:uLnTx/>
                      <a:uFillTx/>
                      <a:latin typeface="Calibri"/>
                    </a:rPr>
                    <a:t>Text 4</a:t>
                  </a:r>
                </a:p>
              </p:txBody>
            </p:sp>
            <p:sp>
              <p:nvSpPr>
                <p:cNvPr id="135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892443D0-A5CE-4FCB-A7BE-D3C5DF0DC4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2" y="3198"/>
                  <a:ext cx="545" cy="170"/>
                </a:xfrm>
                <a:custGeom>
                  <a:avLst/>
                  <a:gdLst/>
                  <a:ahLst/>
                  <a:cxnLst>
                    <a:cxn ang="0">
                      <a:pos x="276" y="372"/>
                    </a:cxn>
                    <a:cxn ang="0">
                      <a:pos x="984" y="372"/>
                    </a:cxn>
                    <a:cxn ang="0">
                      <a:pos x="1200" y="0"/>
                    </a:cxn>
                    <a:cxn ang="0">
                      <a:pos x="0" y="0"/>
                    </a:cxn>
                    <a:cxn ang="0">
                      <a:pos x="276" y="372"/>
                    </a:cxn>
                  </a:cxnLst>
                  <a:rect l="0" t="0" r="r" b="b"/>
                  <a:pathLst>
                    <a:path w="1200" h="372">
                      <a:moveTo>
                        <a:pt x="276" y="372"/>
                      </a:moveTo>
                      <a:cubicBezTo>
                        <a:pt x="984" y="372"/>
                        <a:pt x="984" y="372"/>
                        <a:pt x="984" y="372"/>
                      </a:cubicBezTo>
                      <a:cubicBezTo>
                        <a:pt x="984" y="372"/>
                        <a:pt x="1200" y="264"/>
                        <a:pt x="12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76" y="37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A79FF"/>
                    </a:gs>
                    <a:gs pos="100000">
                      <a:srgbClr val="2A79FF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17" name="Group 43">
                <a:extLst>
                  <a:ext uri="{FF2B5EF4-FFF2-40B4-BE49-F238E27FC236}">
                    <a16:creationId xmlns:a16="http://schemas.microsoft.com/office/drawing/2014/main" id="{5A387FFA-B582-4FC5-8054-AB6DEBF7FDE8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3152" y="3532"/>
                <a:ext cx="1022" cy="60"/>
                <a:chOff x="250" y="3165"/>
                <a:chExt cx="1022" cy="60"/>
              </a:xfrm>
            </p:grpSpPr>
            <p:sp>
              <p:nvSpPr>
                <p:cNvPr id="118" name="Freeform 44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F1174EE9-EF79-4E9C-88B4-2086164993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" y="3168"/>
                  <a:ext cx="852" cy="57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75" y="109"/>
                    </a:cxn>
                    <a:cxn ang="0">
                      <a:pos x="570" y="109"/>
                    </a:cxn>
                    <a:cxn ang="0">
                      <a:pos x="669" y="80"/>
                    </a:cxn>
                    <a:cxn ang="0">
                      <a:pos x="1644" y="80"/>
                    </a:cxn>
                    <a:cxn ang="0">
                      <a:pos x="1644" y="124"/>
                    </a:cxn>
                    <a:cxn ang="0">
                      <a:pos x="1875" y="124"/>
                    </a:cxn>
                    <a:cxn ang="0">
                      <a:pos x="1875" y="0"/>
                    </a:cxn>
                    <a:cxn ang="0">
                      <a:pos x="1644" y="0"/>
                    </a:cxn>
                    <a:cxn ang="0">
                      <a:pos x="1644" y="44"/>
                    </a:cxn>
                    <a:cxn ang="0">
                      <a:pos x="669" y="44"/>
                    </a:cxn>
                    <a:cxn ang="0">
                      <a:pos x="570" y="14"/>
                    </a:cxn>
                    <a:cxn ang="0">
                      <a:pos x="75" y="14"/>
                    </a:cxn>
                    <a:cxn ang="0">
                      <a:pos x="0" y="42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1875" h="124">
                      <a:moveTo>
                        <a:pt x="0" y="81"/>
                      </a:moveTo>
                      <a:cubicBezTo>
                        <a:pt x="0" y="108"/>
                        <a:pt x="75" y="109"/>
                        <a:pt x="75" y="109"/>
                      </a:cubicBezTo>
                      <a:cubicBezTo>
                        <a:pt x="570" y="109"/>
                        <a:pt x="570" y="109"/>
                        <a:pt x="570" y="109"/>
                      </a:cubicBezTo>
                      <a:cubicBezTo>
                        <a:pt x="652" y="109"/>
                        <a:pt x="669" y="80"/>
                        <a:pt x="669" y="80"/>
                      </a:cubicBezTo>
                      <a:cubicBezTo>
                        <a:pt x="1644" y="80"/>
                        <a:pt x="1644" y="80"/>
                        <a:pt x="1644" y="80"/>
                      </a:cubicBezTo>
                      <a:cubicBezTo>
                        <a:pt x="1644" y="124"/>
                        <a:pt x="1644" y="124"/>
                        <a:pt x="1644" y="124"/>
                      </a:cubicBezTo>
                      <a:cubicBezTo>
                        <a:pt x="1875" y="124"/>
                        <a:pt x="1875" y="124"/>
                        <a:pt x="1875" y="124"/>
                      </a:cubicBezTo>
                      <a:cubicBezTo>
                        <a:pt x="1875" y="0"/>
                        <a:pt x="1875" y="0"/>
                        <a:pt x="1875" y="0"/>
                      </a:cubicBezTo>
                      <a:cubicBezTo>
                        <a:pt x="1644" y="0"/>
                        <a:pt x="1644" y="0"/>
                        <a:pt x="1644" y="0"/>
                      </a:cubicBezTo>
                      <a:cubicBezTo>
                        <a:pt x="1644" y="44"/>
                        <a:pt x="1644" y="44"/>
                        <a:pt x="1644" y="44"/>
                      </a:cubicBezTo>
                      <a:cubicBezTo>
                        <a:pt x="669" y="44"/>
                        <a:pt x="669" y="44"/>
                        <a:pt x="669" y="44"/>
                      </a:cubicBezTo>
                      <a:cubicBezTo>
                        <a:pt x="669" y="44"/>
                        <a:pt x="652" y="14"/>
                        <a:pt x="570" y="14"/>
                      </a:cubicBezTo>
                      <a:cubicBezTo>
                        <a:pt x="75" y="14"/>
                        <a:pt x="75" y="14"/>
                        <a:pt x="75" y="14"/>
                      </a:cubicBezTo>
                      <a:cubicBezTo>
                        <a:pt x="75" y="14"/>
                        <a:pt x="0" y="15"/>
                        <a:pt x="0" y="42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19" name="Oval 45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97A09BAC-F8F6-4809-9529-E6F7BB427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148" y="3168"/>
                  <a:ext cx="22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9999"/>
                    </a:gs>
                    <a:gs pos="100000">
                      <a:srgbClr val="999999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20" name="Freeform 46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AEC7D370-54A7-446D-98F0-7A24547BB60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" y="3174"/>
                  <a:ext cx="749" cy="4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75" y="95"/>
                    </a:cxn>
                    <a:cxn ang="0">
                      <a:pos x="570" y="95"/>
                    </a:cxn>
                    <a:cxn ang="0">
                      <a:pos x="669" y="66"/>
                    </a:cxn>
                    <a:cxn ang="0">
                      <a:pos x="1644" y="66"/>
                    </a:cxn>
                    <a:cxn ang="0">
                      <a:pos x="1647" y="47"/>
                    </a:cxn>
                    <a:cxn ang="0">
                      <a:pos x="1644" y="30"/>
                    </a:cxn>
                    <a:cxn ang="0">
                      <a:pos x="669" y="30"/>
                    </a:cxn>
                    <a:cxn ang="0">
                      <a:pos x="570" y="0"/>
                    </a:cxn>
                    <a:cxn ang="0">
                      <a:pos x="75" y="0"/>
                    </a:cxn>
                    <a:cxn ang="0">
                      <a:pos x="0" y="28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647" h="95">
                      <a:moveTo>
                        <a:pt x="0" y="67"/>
                      </a:moveTo>
                      <a:cubicBezTo>
                        <a:pt x="0" y="94"/>
                        <a:pt x="75" y="95"/>
                        <a:pt x="75" y="95"/>
                      </a:cubicBezTo>
                      <a:cubicBezTo>
                        <a:pt x="570" y="95"/>
                        <a:pt x="570" y="95"/>
                        <a:pt x="570" y="95"/>
                      </a:cubicBezTo>
                      <a:cubicBezTo>
                        <a:pt x="652" y="95"/>
                        <a:pt x="669" y="66"/>
                        <a:pt x="669" y="66"/>
                      </a:cubicBezTo>
                      <a:cubicBezTo>
                        <a:pt x="1644" y="66"/>
                        <a:pt x="1644" y="66"/>
                        <a:pt x="1644" y="66"/>
                      </a:cubicBezTo>
                      <a:cubicBezTo>
                        <a:pt x="1644" y="66"/>
                        <a:pt x="1647" y="60"/>
                        <a:pt x="1647" y="47"/>
                      </a:cubicBezTo>
                      <a:cubicBezTo>
                        <a:pt x="1647" y="36"/>
                        <a:pt x="1644" y="30"/>
                        <a:pt x="1644" y="30"/>
                      </a:cubicBezTo>
                      <a:cubicBezTo>
                        <a:pt x="669" y="30"/>
                        <a:pt x="669" y="30"/>
                        <a:pt x="669" y="30"/>
                      </a:cubicBezTo>
                      <a:cubicBezTo>
                        <a:pt x="669" y="30"/>
                        <a:pt x="652" y="0"/>
                        <a:pt x="570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"/>
                        <a:pt x="0" y="28"/>
                      </a:cubicBezTo>
                      <a:lnTo>
                        <a:pt x="0" y="6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121" name="Group 47">
                  <a:extLst>
                    <a:ext uri="{FF2B5EF4-FFF2-40B4-BE49-F238E27FC236}">
                      <a16:creationId xmlns:a16="http://schemas.microsoft.com/office/drawing/2014/main" id="{5D2D9A4E-757D-4952-8777-71E64318240D}"/>
                    </a:ext>
                  </a:extLst>
                </p:cNvPr>
                <p:cNvGrpSpPr>
                  <a:grpSpLocks/>
                </p:cNvGrpSpPr>
                <p:nvPr/>
              </p:nvGrpSpPr>
              <p:grpSpPr bwMode="gray">
                <a:xfrm>
                  <a:off x="411" y="3165"/>
                  <a:ext cx="306" cy="60"/>
                  <a:chOff x="1371" y="2322"/>
                  <a:chExt cx="689" cy="156"/>
                </a:xfrm>
              </p:grpSpPr>
              <p:sp>
                <p:nvSpPr>
                  <p:cNvPr id="124" name="Freeform 48" descr="© INSCALE GmbH, 26.05.2010&#10;http://www.presentationload.com/">
                    <a:extLst>
                      <a:ext uri="{FF2B5EF4-FFF2-40B4-BE49-F238E27FC236}">
                        <a16:creationId xmlns:a16="http://schemas.microsoft.com/office/drawing/2014/main" id="{4362F80B-0F7A-49F7-A8D6-308876D724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71" y="2322"/>
                    <a:ext cx="689" cy="156"/>
                  </a:xfrm>
                  <a:custGeom>
                    <a:avLst/>
                    <a:gdLst/>
                    <a:ahLst/>
                    <a:cxnLst>
                      <a:cxn ang="0">
                        <a:pos x="0" y="67"/>
                      </a:cxn>
                      <a:cxn ang="0">
                        <a:pos x="75" y="95"/>
                      </a:cxn>
                      <a:cxn ang="0">
                        <a:pos x="570" y="95"/>
                      </a:cxn>
                      <a:cxn ang="0">
                        <a:pos x="669" y="66"/>
                      </a:cxn>
                      <a:cxn ang="0">
                        <a:pos x="672" y="49"/>
                      </a:cxn>
                      <a:cxn ang="0">
                        <a:pos x="669" y="30"/>
                      </a:cxn>
                      <a:cxn ang="0">
                        <a:pos x="570" y="0"/>
                      </a:cxn>
                      <a:cxn ang="0">
                        <a:pos x="75" y="0"/>
                      </a:cxn>
                      <a:cxn ang="0">
                        <a:pos x="0" y="28"/>
                      </a:cxn>
                      <a:cxn ang="0">
                        <a:pos x="0" y="67"/>
                      </a:cxn>
                    </a:cxnLst>
                    <a:rect l="0" t="0" r="r" b="b"/>
                    <a:pathLst>
                      <a:path w="672" h="95">
                        <a:moveTo>
                          <a:pt x="0" y="67"/>
                        </a:moveTo>
                        <a:cubicBezTo>
                          <a:pt x="0" y="94"/>
                          <a:pt x="75" y="95"/>
                          <a:pt x="75" y="95"/>
                        </a:cubicBezTo>
                        <a:cubicBezTo>
                          <a:pt x="570" y="95"/>
                          <a:pt x="570" y="95"/>
                          <a:pt x="570" y="95"/>
                        </a:cubicBezTo>
                        <a:cubicBezTo>
                          <a:pt x="652" y="95"/>
                          <a:pt x="669" y="66"/>
                          <a:pt x="669" y="66"/>
                        </a:cubicBezTo>
                        <a:cubicBezTo>
                          <a:pt x="669" y="66"/>
                          <a:pt x="672" y="58"/>
                          <a:pt x="672" y="49"/>
                        </a:cubicBezTo>
                        <a:cubicBezTo>
                          <a:pt x="672" y="39"/>
                          <a:pt x="669" y="30"/>
                          <a:pt x="669" y="30"/>
                        </a:cubicBezTo>
                        <a:cubicBezTo>
                          <a:pt x="669" y="30"/>
                          <a:pt x="652" y="0"/>
                          <a:pt x="570" y="0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"/>
                          <a:pt x="0" y="28"/>
                        </a:cubicBezTo>
                        <a:lnTo>
                          <a:pt x="0" y="6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CCCC"/>
                      </a:gs>
                      <a:gs pos="100000">
                        <a:srgbClr val="CCCCCC">
                          <a:gamma/>
                          <a:shade val="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25" name="Group 49">
                    <a:extLst>
                      <a:ext uri="{FF2B5EF4-FFF2-40B4-BE49-F238E27FC236}">
                        <a16:creationId xmlns:a16="http://schemas.microsoft.com/office/drawing/2014/main" id="{4B24AB1B-F0D4-4999-B75C-5A23747EB1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gray">
                  <a:xfrm>
                    <a:off x="1401" y="2324"/>
                    <a:ext cx="474" cy="154"/>
                    <a:chOff x="2504" y="2382"/>
                    <a:chExt cx="323" cy="66"/>
                  </a:xfrm>
                </p:grpSpPr>
                <p:sp>
                  <p:nvSpPr>
                    <p:cNvPr id="126" name="Freeform 50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FEB9FFB5-4F72-4EAA-BD23-EEB26D3673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04" y="2382"/>
                      <a:ext cx="19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27" name="Freeform 51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9AB3E365-72DE-4428-828E-2C4D39669F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42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28" name="Freeform 52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C1DC6F7F-54F6-4F9C-9EE1-129473D94B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80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29" name="Freeform 53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F24D2049-4C15-4D98-9B40-9A233ABB88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30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30" name="Freeform 54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2D59B4AB-023D-4D97-B866-E97540CA90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69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31" name="Freeform 55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DF3B8A26-3C03-460B-94E9-116DF84FFE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07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122" name="Freeform 56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5A08AC02-5369-4860-9B70-AAB1B3507B6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0" y="3187"/>
                  <a:ext cx="166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334" y="2"/>
                    </a:cxn>
                    <a:cxn ang="0">
                      <a:pos x="352" y="0"/>
                    </a:cxn>
                    <a:cxn ang="0">
                      <a:pos x="352" y="37"/>
                    </a:cxn>
                    <a:cxn ang="0">
                      <a:pos x="336" y="37"/>
                    </a:cxn>
                    <a:cxn ang="0">
                      <a:pos x="0" y="22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57" h="37">
                      <a:moveTo>
                        <a:pt x="0" y="18"/>
                      </a:moveTo>
                      <a:cubicBezTo>
                        <a:pt x="334" y="2"/>
                        <a:pt x="334" y="2"/>
                        <a:pt x="334" y="2"/>
                      </a:cubicBezTo>
                      <a:cubicBezTo>
                        <a:pt x="352" y="0"/>
                        <a:pt x="352" y="0"/>
                        <a:pt x="352" y="0"/>
                      </a:cubicBezTo>
                      <a:cubicBezTo>
                        <a:pt x="352" y="0"/>
                        <a:pt x="357" y="19"/>
                        <a:pt x="352" y="37"/>
                      </a:cubicBezTo>
                      <a:cubicBezTo>
                        <a:pt x="336" y="37"/>
                        <a:pt x="336" y="37"/>
                        <a:pt x="336" y="37"/>
                      </a:cubicBezTo>
                      <a:cubicBezTo>
                        <a:pt x="0" y="22"/>
                        <a:pt x="0" y="22"/>
                        <a:pt x="0" y="22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23" name="Oval 57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C730BC87-61D9-4448-9B84-70388D233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0" y="3168"/>
                  <a:ext cx="22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</p:grpSp>
      </p:grpSp>
      <p:sp>
        <p:nvSpPr>
          <p:cNvPr id="136" name="Rectangle 107" descr="© INSCALE GmbH, 26.05.2010&#10;http://www.presentationload.com/">
            <a:extLst>
              <a:ext uri="{FF2B5EF4-FFF2-40B4-BE49-F238E27FC236}">
                <a16:creationId xmlns:a16="http://schemas.microsoft.com/office/drawing/2014/main" id="{BE11D19F-1345-47EC-8856-EB6389C6E0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33991" y="4191035"/>
            <a:ext cx="2368550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noProof="1">
                <a:solidFill>
                  <a:prstClr val="black"/>
                </a:solidFill>
                <a:latin typeface="Calibri"/>
              </a:rPr>
              <a:t>6. Placeholder </a:t>
            </a:r>
            <a:br>
              <a:rPr lang="en-US" sz="1800" noProof="1">
                <a:solidFill>
                  <a:prstClr val="black"/>
                </a:solidFill>
                <a:latin typeface="Calibri"/>
              </a:rPr>
            </a:br>
            <a:r>
              <a:rPr lang="en-US" noProof="1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This is a placeholder text. </a:t>
            </a:r>
          </a:p>
        </p:txBody>
      </p:sp>
      <p:grpSp>
        <p:nvGrpSpPr>
          <p:cNvPr id="137" name="Gruppieren 341">
            <a:extLst>
              <a:ext uri="{FF2B5EF4-FFF2-40B4-BE49-F238E27FC236}">
                <a16:creationId xmlns:a16="http://schemas.microsoft.com/office/drawing/2014/main" id="{53A2AF47-3386-4107-9F51-2BE703B891AD}"/>
              </a:ext>
            </a:extLst>
          </p:cNvPr>
          <p:cNvGrpSpPr/>
          <p:nvPr/>
        </p:nvGrpSpPr>
        <p:grpSpPr bwMode="gray">
          <a:xfrm>
            <a:off x="9422597" y="3745066"/>
            <a:ext cx="3441493" cy="556525"/>
            <a:chOff x="3152777" y="3194749"/>
            <a:chExt cx="3441493" cy="556525"/>
          </a:xfrm>
        </p:grpSpPr>
        <p:sp>
          <p:nvSpPr>
            <p:cNvPr id="138" name="_color1">
              <a:extLst>
                <a:ext uri="{FF2B5EF4-FFF2-40B4-BE49-F238E27FC236}">
                  <a16:creationId xmlns:a16="http://schemas.microsoft.com/office/drawing/2014/main" id="{154223F4-1A96-4D0C-AC3A-0170131EB82E}"/>
                </a:ext>
              </a:extLst>
            </p:cNvPr>
            <p:cNvSpPr/>
            <p:nvPr/>
          </p:nvSpPr>
          <p:spPr bwMode="gray">
            <a:xfrm>
              <a:off x="5309102" y="3194749"/>
              <a:ext cx="1285168" cy="548176"/>
            </a:xfrm>
            <a:prstGeom prst="rect">
              <a:avLst/>
            </a:prstGeom>
            <a:gradFill flip="none" rotWithShape="1">
              <a:gsLst>
                <a:gs pos="0">
                  <a:srgbClr val="2A79FF">
                    <a:lumMod val="20000"/>
                    <a:lumOff val="80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39" name="Group 37">
              <a:extLst>
                <a:ext uri="{FF2B5EF4-FFF2-40B4-BE49-F238E27FC236}">
                  <a16:creationId xmlns:a16="http://schemas.microsoft.com/office/drawing/2014/main" id="{38CD8D31-A92C-4C6D-B24B-879E42E0CF45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3152777" y="3195648"/>
              <a:ext cx="2408239" cy="555626"/>
              <a:chOff x="3152" y="3385"/>
              <a:chExt cx="1517" cy="350"/>
            </a:xfrm>
          </p:grpSpPr>
          <p:grpSp>
            <p:nvGrpSpPr>
              <p:cNvPr id="140" name="Group 38">
                <a:extLst>
                  <a:ext uri="{FF2B5EF4-FFF2-40B4-BE49-F238E27FC236}">
                    <a16:creationId xmlns:a16="http://schemas.microsoft.com/office/drawing/2014/main" id="{04D00BB2-3BC3-4A03-9887-773EADF35456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124" y="3385"/>
                <a:ext cx="545" cy="350"/>
                <a:chOff x="1222" y="3018"/>
                <a:chExt cx="545" cy="350"/>
              </a:xfrm>
            </p:grpSpPr>
            <p:sp>
              <p:nvSpPr>
                <p:cNvPr id="156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854C8C82-1E44-4940-898F-7BC59409E6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37" y="3170"/>
                  <a:ext cx="478" cy="188"/>
                </a:xfrm>
                <a:custGeom>
                  <a:avLst/>
                  <a:gdLst/>
                  <a:ahLst/>
                  <a:cxnLst>
                    <a:cxn ang="0">
                      <a:pos x="824" y="413"/>
                    </a:cxn>
                    <a:cxn ang="0">
                      <a:pos x="152" y="412"/>
                    </a:cxn>
                    <a:cxn ang="0">
                      <a:pos x="0" y="78"/>
                    </a:cxn>
                    <a:cxn ang="0">
                      <a:pos x="805" y="84"/>
                    </a:cxn>
                    <a:cxn ang="0">
                      <a:pos x="805" y="1"/>
                    </a:cxn>
                    <a:cxn ang="0">
                      <a:pos x="1013" y="0"/>
                    </a:cxn>
                    <a:cxn ang="0">
                      <a:pos x="1053" y="84"/>
                    </a:cxn>
                    <a:cxn ang="0">
                      <a:pos x="824" y="413"/>
                    </a:cxn>
                  </a:cxnLst>
                  <a:rect l="0" t="0" r="r" b="b"/>
                  <a:pathLst>
                    <a:path w="1053" h="413">
                      <a:moveTo>
                        <a:pt x="824" y="413"/>
                      </a:moveTo>
                      <a:cubicBezTo>
                        <a:pt x="152" y="412"/>
                        <a:pt x="152" y="412"/>
                        <a:pt x="152" y="412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805" y="84"/>
                        <a:pt x="805" y="84"/>
                        <a:pt x="805" y="84"/>
                      </a:cubicBezTo>
                      <a:cubicBezTo>
                        <a:pt x="805" y="1"/>
                        <a:pt x="805" y="1"/>
                        <a:pt x="805" y="1"/>
                      </a:cubicBezTo>
                      <a:cubicBezTo>
                        <a:pt x="1013" y="0"/>
                        <a:pt x="1013" y="0"/>
                        <a:pt x="1013" y="0"/>
                      </a:cubicBezTo>
                      <a:cubicBezTo>
                        <a:pt x="1013" y="0"/>
                        <a:pt x="1051" y="20"/>
                        <a:pt x="1053" y="84"/>
                      </a:cubicBezTo>
                      <a:cubicBezTo>
                        <a:pt x="1053" y="348"/>
                        <a:pt x="824" y="413"/>
                        <a:pt x="824" y="4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A79FF"/>
                    </a:gs>
                    <a:gs pos="100000">
                      <a:srgbClr val="2A79FF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57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6B4680E7-B6C5-44E7-BFD8-B932A0BC7A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44" y="3018"/>
                  <a:ext cx="491" cy="188"/>
                </a:xfrm>
                <a:custGeom>
                  <a:avLst/>
                  <a:gdLst/>
                  <a:ahLst/>
                  <a:cxnLst>
                    <a:cxn ang="0">
                      <a:pos x="850" y="0"/>
                    </a:cxn>
                    <a:cxn ang="0">
                      <a:pos x="178" y="1"/>
                    </a:cxn>
                    <a:cxn ang="0">
                      <a:pos x="0" y="333"/>
                    </a:cxn>
                    <a:cxn ang="0">
                      <a:pos x="831" y="329"/>
                    </a:cxn>
                    <a:cxn ang="0">
                      <a:pos x="831" y="412"/>
                    </a:cxn>
                    <a:cxn ang="0">
                      <a:pos x="1039" y="413"/>
                    </a:cxn>
                    <a:cxn ang="0">
                      <a:pos x="1079" y="329"/>
                    </a:cxn>
                    <a:cxn ang="0">
                      <a:pos x="850" y="0"/>
                    </a:cxn>
                  </a:cxnLst>
                  <a:rect l="0" t="0" r="r" b="b"/>
                  <a:pathLst>
                    <a:path w="1079" h="413">
                      <a:moveTo>
                        <a:pt x="850" y="0"/>
                      </a:moveTo>
                      <a:cubicBezTo>
                        <a:pt x="178" y="1"/>
                        <a:pt x="178" y="1"/>
                        <a:pt x="178" y="1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831" y="329"/>
                        <a:pt x="831" y="329"/>
                        <a:pt x="831" y="329"/>
                      </a:cubicBezTo>
                      <a:cubicBezTo>
                        <a:pt x="831" y="412"/>
                        <a:pt x="831" y="412"/>
                        <a:pt x="831" y="412"/>
                      </a:cubicBezTo>
                      <a:cubicBezTo>
                        <a:pt x="1039" y="413"/>
                        <a:pt x="1039" y="413"/>
                        <a:pt x="1039" y="413"/>
                      </a:cubicBezTo>
                      <a:cubicBezTo>
                        <a:pt x="1039" y="413"/>
                        <a:pt x="1077" y="393"/>
                        <a:pt x="1079" y="329"/>
                      </a:cubicBezTo>
                      <a:cubicBezTo>
                        <a:pt x="1079" y="65"/>
                        <a:pt x="850" y="0"/>
                        <a:pt x="850" y="0"/>
                      </a:cubicBezTo>
                      <a:close/>
                    </a:path>
                  </a:pathLst>
                </a:custGeom>
                <a:solidFill>
                  <a:srgbClr val="2A7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58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4CCCBA9D-63CB-45C9-B76F-E49553D5F6C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2" y="3030"/>
                  <a:ext cx="545" cy="169"/>
                </a:xfrm>
                <a:custGeom>
                  <a:avLst/>
                  <a:gdLst/>
                  <a:ahLst/>
                  <a:cxnLst>
                    <a:cxn ang="0">
                      <a:pos x="276" y="0"/>
                    </a:cxn>
                    <a:cxn ang="0">
                      <a:pos x="984" y="0"/>
                    </a:cxn>
                    <a:cxn ang="0">
                      <a:pos x="1200" y="372"/>
                    </a:cxn>
                    <a:cxn ang="0">
                      <a:pos x="0" y="372"/>
                    </a:cxn>
                    <a:cxn ang="0">
                      <a:pos x="276" y="0"/>
                    </a:cxn>
                  </a:cxnLst>
                  <a:rect l="0" t="0" r="r" b="b"/>
                  <a:pathLst>
                    <a:path w="1200" h="372">
                      <a:moveTo>
                        <a:pt x="276" y="0"/>
                      </a:moveTo>
                      <a:cubicBezTo>
                        <a:pt x="984" y="0"/>
                        <a:pt x="984" y="0"/>
                        <a:pt x="984" y="0"/>
                      </a:cubicBezTo>
                      <a:cubicBezTo>
                        <a:pt x="984" y="0"/>
                        <a:pt x="1200" y="108"/>
                        <a:pt x="1200" y="372"/>
                      </a:cubicBezTo>
                      <a:cubicBezTo>
                        <a:pt x="0" y="372"/>
                        <a:pt x="0" y="372"/>
                        <a:pt x="0" y="372"/>
                      </a:cubicBezTo>
                      <a:lnTo>
                        <a:pt x="27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2A79FF">
                        <a:lumMod val="60000"/>
                        <a:lumOff val="40000"/>
                      </a:srgbClr>
                    </a:gs>
                    <a:gs pos="100000">
                      <a:srgbClr val="2A79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lIns="36000" tIns="36000" rIns="36000" bIns="36000" anchor="t" anchorCtr="0"/>
                <a:lstStyle/>
                <a:p>
                  <a:pPr marL="0" marR="0" lvl="0" indent="0" defTabSz="91440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1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190500" algn="ctr" rotWithShape="0">
                          <a:prstClr val="black">
                            <a:alpha val="50000"/>
                          </a:prstClr>
                        </a:outerShdw>
                      </a:effectLst>
                      <a:uLnTx/>
                      <a:uFillTx/>
                      <a:latin typeface="Calibri"/>
                    </a:rPr>
                    <a:t>Text 4</a:t>
                  </a:r>
                </a:p>
              </p:txBody>
            </p:sp>
            <p:sp>
              <p:nvSpPr>
                <p:cNvPr id="159" name="_color1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97DEC5F9-7450-44C9-9E97-C36906B15F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2" y="3198"/>
                  <a:ext cx="545" cy="170"/>
                </a:xfrm>
                <a:custGeom>
                  <a:avLst/>
                  <a:gdLst/>
                  <a:ahLst/>
                  <a:cxnLst>
                    <a:cxn ang="0">
                      <a:pos x="276" y="372"/>
                    </a:cxn>
                    <a:cxn ang="0">
                      <a:pos x="984" y="372"/>
                    </a:cxn>
                    <a:cxn ang="0">
                      <a:pos x="1200" y="0"/>
                    </a:cxn>
                    <a:cxn ang="0">
                      <a:pos x="0" y="0"/>
                    </a:cxn>
                    <a:cxn ang="0">
                      <a:pos x="276" y="372"/>
                    </a:cxn>
                  </a:cxnLst>
                  <a:rect l="0" t="0" r="r" b="b"/>
                  <a:pathLst>
                    <a:path w="1200" h="372">
                      <a:moveTo>
                        <a:pt x="276" y="372"/>
                      </a:moveTo>
                      <a:cubicBezTo>
                        <a:pt x="984" y="372"/>
                        <a:pt x="984" y="372"/>
                        <a:pt x="984" y="372"/>
                      </a:cubicBezTo>
                      <a:cubicBezTo>
                        <a:pt x="984" y="372"/>
                        <a:pt x="1200" y="264"/>
                        <a:pt x="12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76" y="37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A79FF"/>
                    </a:gs>
                    <a:gs pos="100000">
                      <a:srgbClr val="2A79FF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141" name="Group 43">
                <a:extLst>
                  <a:ext uri="{FF2B5EF4-FFF2-40B4-BE49-F238E27FC236}">
                    <a16:creationId xmlns:a16="http://schemas.microsoft.com/office/drawing/2014/main" id="{BA717D4D-A3BC-40D6-A36A-8BAF38573986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3152" y="3532"/>
                <a:ext cx="1022" cy="60"/>
                <a:chOff x="250" y="3165"/>
                <a:chExt cx="1022" cy="60"/>
              </a:xfrm>
            </p:grpSpPr>
            <p:sp>
              <p:nvSpPr>
                <p:cNvPr id="142" name="Freeform 44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D3405015-163F-4E3E-8494-B57E747030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" y="3168"/>
                  <a:ext cx="852" cy="57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75" y="109"/>
                    </a:cxn>
                    <a:cxn ang="0">
                      <a:pos x="570" y="109"/>
                    </a:cxn>
                    <a:cxn ang="0">
                      <a:pos x="669" y="80"/>
                    </a:cxn>
                    <a:cxn ang="0">
                      <a:pos x="1644" y="80"/>
                    </a:cxn>
                    <a:cxn ang="0">
                      <a:pos x="1644" y="124"/>
                    </a:cxn>
                    <a:cxn ang="0">
                      <a:pos x="1875" y="124"/>
                    </a:cxn>
                    <a:cxn ang="0">
                      <a:pos x="1875" y="0"/>
                    </a:cxn>
                    <a:cxn ang="0">
                      <a:pos x="1644" y="0"/>
                    </a:cxn>
                    <a:cxn ang="0">
                      <a:pos x="1644" y="44"/>
                    </a:cxn>
                    <a:cxn ang="0">
                      <a:pos x="669" y="44"/>
                    </a:cxn>
                    <a:cxn ang="0">
                      <a:pos x="570" y="14"/>
                    </a:cxn>
                    <a:cxn ang="0">
                      <a:pos x="75" y="14"/>
                    </a:cxn>
                    <a:cxn ang="0">
                      <a:pos x="0" y="42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1875" h="124">
                      <a:moveTo>
                        <a:pt x="0" y="81"/>
                      </a:moveTo>
                      <a:cubicBezTo>
                        <a:pt x="0" y="108"/>
                        <a:pt x="75" y="109"/>
                        <a:pt x="75" y="109"/>
                      </a:cubicBezTo>
                      <a:cubicBezTo>
                        <a:pt x="570" y="109"/>
                        <a:pt x="570" y="109"/>
                        <a:pt x="570" y="109"/>
                      </a:cubicBezTo>
                      <a:cubicBezTo>
                        <a:pt x="652" y="109"/>
                        <a:pt x="669" y="80"/>
                        <a:pt x="669" y="80"/>
                      </a:cubicBezTo>
                      <a:cubicBezTo>
                        <a:pt x="1644" y="80"/>
                        <a:pt x="1644" y="80"/>
                        <a:pt x="1644" y="80"/>
                      </a:cubicBezTo>
                      <a:cubicBezTo>
                        <a:pt x="1644" y="124"/>
                        <a:pt x="1644" y="124"/>
                        <a:pt x="1644" y="124"/>
                      </a:cubicBezTo>
                      <a:cubicBezTo>
                        <a:pt x="1875" y="124"/>
                        <a:pt x="1875" y="124"/>
                        <a:pt x="1875" y="124"/>
                      </a:cubicBezTo>
                      <a:cubicBezTo>
                        <a:pt x="1875" y="0"/>
                        <a:pt x="1875" y="0"/>
                        <a:pt x="1875" y="0"/>
                      </a:cubicBezTo>
                      <a:cubicBezTo>
                        <a:pt x="1644" y="0"/>
                        <a:pt x="1644" y="0"/>
                        <a:pt x="1644" y="0"/>
                      </a:cubicBezTo>
                      <a:cubicBezTo>
                        <a:pt x="1644" y="44"/>
                        <a:pt x="1644" y="44"/>
                        <a:pt x="1644" y="44"/>
                      </a:cubicBezTo>
                      <a:cubicBezTo>
                        <a:pt x="669" y="44"/>
                        <a:pt x="669" y="44"/>
                        <a:pt x="669" y="44"/>
                      </a:cubicBezTo>
                      <a:cubicBezTo>
                        <a:pt x="669" y="44"/>
                        <a:pt x="652" y="14"/>
                        <a:pt x="570" y="14"/>
                      </a:cubicBezTo>
                      <a:cubicBezTo>
                        <a:pt x="75" y="14"/>
                        <a:pt x="75" y="14"/>
                        <a:pt x="75" y="14"/>
                      </a:cubicBezTo>
                      <a:cubicBezTo>
                        <a:pt x="75" y="14"/>
                        <a:pt x="0" y="15"/>
                        <a:pt x="0" y="42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43" name="Oval 45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1AC060BD-F607-4618-A71E-D30CE5277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148" y="3168"/>
                  <a:ext cx="22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9999"/>
                    </a:gs>
                    <a:gs pos="100000">
                      <a:srgbClr val="999999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44" name="Freeform 46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6CD75323-A6FA-4FEF-B4B3-68E5E8E3587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11" y="3174"/>
                  <a:ext cx="749" cy="4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75" y="95"/>
                    </a:cxn>
                    <a:cxn ang="0">
                      <a:pos x="570" y="95"/>
                    </a:cxn>
                    <a:cxn ang="0">
                      <a:pos x="669" y="66"/>
                    </a:cxn>
                    <a:cxn ang="0">
                      <a:pos x="1644" y="66"/>
                    </a:cxn>
                    <a:cxn ang="0">
                      <a:pos x="1647" y="47"/>
                    </a:cxn>
                    <a:cxn ang="0">
                      <a:pos x="1644" y="30"/>
                    </a:cxn>
                    <a:cxn ang="0">
                      <a:pos x="669" y="30"/>
                    </a:cxn>
                    <a:cxn ang="0">
                      <a:pos x="570" y="0"/>
                    </a:cxn>
                    <a:cxn ang="0">
                      <a:pos x="75" y="0"/>
                    </a:cxn>
                    <a:cxn ang="0">
                      <a:pos x="0" y="28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647" h="95">
                      <a:moveTo>
                        <a:pt x="0" y="67"/>
                      </a:moveTo>
                      <a:cubicBezTo>
                        <a:pt x="0" y="94"/>
                        <a:pt x="75" y="95"/>
                        <a:pt x="75" y="95"/>
                      </a:cubicBezTo>
                      <a:cubicBezTo>
                        <a:pt x="570" y="95"/>
                        <a:pt x="570" y="95"/>
                        <a:pt x="570" y="95"/>
                      </a:cubicBezTo>
                      <a:cubicBezTo>
                        <a:pt x="652" y="95"/>
                        <a:pt x="669" y="66"/>
                        <a:pt x="669" y="66"/>
                      </a:cubicBezTo>
                      <a:cubicBezTo>
                        <a:pt x="1644" y="66"/>
                        <a:pt x="1644" y="66"/>
                        <a:pt x="1644" y="66"/>
                      </a:cubicBezTo>
                      <a:cubicBezTo>
                        <a:pt x="1644" y="66"/>
                        <a:pt x="1647" y="60"/>
                        <a:pt x="1647" y="47"/>
                      </a:cubicBezTo>
                      <a:cubicBezTo>
                        <a:pt x="1647" y="36"/>
                        <a:pt x="1644" y="30"/>
                        <a:pt x="1644" y="30"/>
                      </a:cubicBezTo>
                      <a:cubicBezTo>
                        <a:pt x="669" y="30"/>
                        <a:pt x="669" y="30"/>
                        <a:pt x="669" y="30"/>
                      </a:cubicBezTo>
                      <a:cubicBezTo>
                        <a:pt x="669" y="30"/>
                        <a:pt x="652" y="0"/>
                        <a:pt x="570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"/>
                        <a:pt x="0" y="28"/>
                      </a:cubicBezTo>
                      <a:lnTo>
                        <a:pt x="0" y="6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145" name="Group 47">
                  <a:extLst>
                    <a:ext uri="{FF2B5EF4-FFF2-40B4-BE49-F238E27FC236}">
                      <a16:creationId xmlns:a16="http://schemas.microsoft.com/office/drawing/2014/main" id="{64D603B9-63F8-431E-90A2-35369000886A}"/>
                    </a:ext>
                  </a:extLst>
                </p:cNvPr>
                <p:cNvGrpSpPr>
                  <a:grpSpLocks/>
                </p:cNvGrpSpPr>
                <p:nvPr/>
              </p:nvGrpSpPr>
              <p:grpSpPr bwMode="gray">
                <a:xfrm>
                  <a:off x="411" y="3165"/>
                  <a:ext cx="306" cy="60"/>
                  <a:chOff x="1371" y="2322"/>
                  <a:chExt cx="689" cy="156"/>
                </a:xfrm>
              </p:grpSpPr>
              <p:sp>
                <p:nvSpPr>
                  <p:cNvPr id="148" name="Freeform 48" descr="© INSCALE GmbH, 26.05.2010&#10;http://www.presentationload.com/">
                    <a:extLst>
                      <a:ext uri="{FF2B5EF4-FFF2-40B4-BE49-F238E27FC236}">
                        <a16:creationId xmlns:a16="http://schemas.microsoft.com/office/drawing/2014/main" id="{E3FA586A-C2E7-4D95-BBD1-B400E2640D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71" y="2322"/>
                    <a:ext cx="689" cy="156"/>
                  </a:xfrm>
                  <a:custGeom>
                    <a:avLst/>
                    <a:gdLst/>
                    <a:ahLst/>
                    <a:cxnLst>
                      <a:cxn ang="0">
                        <a:pos x="0" y="67"/>
                      </a:cxn>
                      <a:cxn ang="0">
                        <a:pos x="75" y="95"/>
                      </a:cxn>
                      <a:cxn ang="0">
                        <a:pos x="570" y="95"/>
                      </a:cxn>
                      <a:cxn ang="0">
                        <a:pos x="669" y="66"/>
                      </a:cxn>
                      <a:cxn ang="0">
                        <a:pos x="672" y="49"/>
                      </a:cxn>
                      <a:cxn ang="0">
                        <a:pos x="669" y="30"/>
                      </a:cxn>
                      <a:cxn ang="0">
                        <a:pos x="570" y="0"/>
                      </a:cxn>
                      <a:cxn ang="0">
                        <a:pos x="75" y="0"/>
                      </a:cxn>
                      <a:cxn ang="0">
                        <a:pos x="0" y="28"/>
                      </a:cxn>
                      <a:cxn ang="0">
                        <a:pos x="0" y="67"/>
                      </a:cxn>
                    </a:cxnLst>
                    <a:rect l="0" t="0" r="r" b="b"/>
                    <a:pathLst>
                      <a:path w="672" h="95">
                        <a:moveTo>
                          <a:pt x="0" y="67"/>
                        </a:moveTo>
                        <a:cubicBezTo>
                          <a:pt x="0" y="94"/>
                          <a:pt x="75" y="95"/>
                          <a:pt x="75" y="95"/>
                        </a:cubicBezTo>
                        <a:cubicBezTo>
                          <a:pt x="570" y="95"/>
                          <a:pt x="570" y="95"/>
                          <a:pt x="570" y="95"/>
                        </a:cubicBezTo>
                        <a:cubicBezTo>
                          <a:pt x="652" y="95"/>
                          <a:pt x="669" y="66"/>
                          <a:pt x="669" y="66"/>
                        </a:cubicBezTo>
                        <a:cubicBezTo>
                          <a:pt x="669" y="66"/>
                          <a:pt x="672" y="58"/>
                          <a:pt x="672" y="49"/>
                        </a:cubicBezTo>
                        <a:cubicBezTo>
                          <a:pt x="672" y="39"/>
                          <a:pt x="669" y="30"/>
                          <a:pt x="669" y="30"/>
                        </a:cubicBezTo>
                        <a:cubicBezTo>
                          <a:pt x="669" y="30"/>
                          <a:pt x="652" y="0"/>
                          <a:pt x="570" y="0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"/>
                          <a:pt x="0" y="28"/>
                        </a:cubicBezTo>
                        <a:lnTo>
                          <a:pt x="0" y="6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CCCC"/>
                      </a:gs>
                      <a:gs pos="100000">
                        <a:srgbClr val="CCCCCC">
                          <a:gamma/>
                          <a:shade val="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149" name="Group 49">
                    <a:extLst>
                      <a:ext uri="{FF2B5EF4-FFF2-40B4-BE49-F238E27FC236}">
                        <a16:creationId xmlns:a16="http://schemas.microsoft.com/office/drawing/2014/main" id="{41CFAA73-7A35-4891-AF36-2F43F751EB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gray">
                  <a:xfrm>
                    <a:off x="1401" y="2324"/>
                    <a:ext cx="474" cy="154"/>
                    <a:chOff x="2504" y="2382"/>
                    <a:chExt cx="323" cy="66"/>
                  </a:xfrm>
                </p:grpSpPr>
                <p:sp>
                  <p:nvSpPr>
                    <p:cNvPr id="150" name="Freeform 50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5FDB2E4D-0423-49F5-AD17-AB682990CC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04" y="2382"/>
                      <a:ext cx="19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51" name="Freeform 51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A2392360-22B9-4DDD-B6CE-936A19165B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42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52" name="Freeform 52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3CECECE2-1662-40F5-8E57-AE21F64B26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80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53" name="Freeform 53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95EC8974-B9A2-4407-879F-A3B2686D5A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30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54" name="Freeform 54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28E03831-0683-4EED-8EA4-87D3EACD14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69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55" name="Freeform 55" descr="© INSCALE GmbH, 26.05.2010&#10;http://www.presentationload.com/">
                      <a:extLst>
                        <a:ext uri="{FF2B5EF4-FFF2-40B4-BE49-F238E27FC236}">
                          <a16:creationId xmlns:a16="http://schemas.microsoft.com/office/drawing/2014/main" id="{9CC5C2A3-9E24-4E82-93DB-80C08094AB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07" y="2382"/>
                      <a:ext cx="20" cy="66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1"/>
                        </a:cxn>
                        <a:cxn ang="0">
                          <a:pos x="20" y="49"/>
                        </a:cxn>
                        <a:cxn ang="0">
                          <a:pos x="0" y="96"/>
                        </a:cxn>
                        <a:cxn ang="0">
                          <a:pos x="4" y="97"/>
                        </a:cxn>
                        <a:cxn ang="0">
                          <a:pos x="29" y="49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29" h="97">
                          <a:moveTo>
                            <a:pt x="4" y="0"/>
                          </a:moveTo>
                          <a:cubicBezTo>
                            <a:pt x="3" y="0"/>
                            <a:pt x="1" y="1"/>
                            <a:pt x="0" y="1"/>
                          </a:cubicBezTo>
                          <a:cubicBezTo>
                            <a:pt x="12" y="5"/>
                            <a:pt x="20" y="25"/>
                            <a:pt x="20" y="49"/>
                          </a:cubicBezTo>
                          <a:cubicBezTo>
                            <a:pt x="20" y="73"/>
                            <a:pt x="12" y="92"/>
                            <a:pt x="0" y="96"/>
                          </a:cubicBezTo>
                          <a:cubicBezTo>
                            <a:pt x="1" y="97"/>
                            <a:pt x="3" y="97"/>
                            <a:pt x="4" y="97"/>
                          </a:cubicBezTo>
                          <a:cubicBezTo>
                            <a:pt x="18" y="97"/>
                            <a:pt x="29" y="75"/>
                            <a:pt x="29" y="49"/>
                          </a:cubicBezTo>
                          <a:cubicBezTo>
                            <a:pt x="29" y="22"/>
                            <a:pt x="18" y="0"/>
                            <a:pt x="4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8F8F8">
                            <a:gamma/>
                            <a:shade val="6275"/>
                            <a:invGamma/>
                          </a:srgbClr>
                        </a:gs>
                        <a:gs pos="50000">
                          <a:srgbClr val="F8F8F8"/>
                        </a:gs>
                        <a:gs pos="100000">
                          <a:srgbClr val="F8F8F8">
                            <a:gamma/>
                            <a:shade val="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146" name="Freeform 56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092A59F1-1C8B-4476-A301-61D30FF4968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50" y="3187"/>
                  <a:ext cx="166" cy="18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334" y="2"/>
                    </a:cxn>
                    <a:cxn ang="0">
                      <a:pos x="352" y="0"/>
                    </a:cxn>
                    <a:cxn ang="0">
                      <a:pos x="352" y="37"/>
                    </a:cxn>
                    <a:cxn ang="0">
                      <a:pos x="336" y="37"/>
                    </a:cxn>
                    <a:cxn ang="0">
                      <a:pos x="0" y="22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57" h="37">
                      <a:moveTo>
                        <a:pt x="0" y="18"/>
                      </a:moveTo>
                      <a:cubicBezTo>
                        <a:pt x="334" y="2"/>
                        <a:pt x="334" y="2"/>
                        <a:pt x="334" y="2"/>
                      </a:cubicBezTo>
                      <a:cubicBezTo>
                        <a:pt x="352" y="0"/>
                        <a:pt x="352" y="0"/>
                        <a:pt x="352" y="0"/>
                      </a:cubicBezTo>
                      <a:cubicBezTo>
                        <a:pt x="352" y="0"/>
                        <a:pt x="357" y="19"/>
                        <a:pt x="352" y="37"/>
                      </a:cubicBezTo>
                      <a:cubicBezTo>
                        <a:pt x="336" y="37"/>
                        <a:pt x="336" y="37"/>
                        <a:pt x="336" y="37"/>
                      </a:cubicBezTo>
                      <a:cubicBezTo>
                        <a:pt x="0" y="22"/>
                        <a:pt x="0" y="22"/>
                        <a:pt x="0" y="22"/>
                      </a:cubicBezTo>
                      <a:lnTo>
                        <a:pt x="0" y="1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47" name="Oval 57" descr="© INSCALE GmbH, 26.05.2010&#10;http://www.presentationload.com/">
                  <a:extLst>
                    <a:ext uri="{FF2B5EF4-FFF2-40B4-BE49-F238E27FC236}">
                      <a16:creationId xmlns:a16="http://schemas.microsoft.com/office/drawing/2014/main" id="{52097060-B5A2-4A2A-8723-6E7583DA98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0" y="3168"/>
                  <a:ext cx="22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CC"/>
                    </a:gs>
                    <a:gs pos="100000">
                      <a:srgbClr val="CCCCCC">
                        <a:gamma/>
                        <a:shade val="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4085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Scope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365BD-5398-425A-ACAD-77D1E4F8081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Problemabgrenzung &amp; Scopemanagement</a:t>
            </a:r>
            <a:endParaRPr lang="de-CH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74939" y="1465263"/>
            <a:ext cx="1711325" cy="709612"/>
          </a:xfrm>
          <a:prstGeom prst="ellipse">
            <a:avLst/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sz="1800" b="1" kern="0" dirty="0"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221038" y="2373314"/>
            <a:ext cx="5408612" cy="2809875"/>
          </a:xfrm>
          <a:prstGeom prst="ellipse">
            <a:avLst/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sz="1800" b="1" kern="0" dirty="0"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flipV="1">
            <a:off x="5138738" y="1317626"/>
            <a:ext cx="1701800" cy="595313"/>
          </a:xfrm>
          <a:prstGeom prst="roundRect">
            <a:avLst>
              <a:gd name="adj" fmla="val 11264"/>
            </a:avLst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sz="1800" b="1" kern="0" dirty="0"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flipV="1">
            <a:off x="1582738" y="2819401"/>
            <a:ext cx="1617662" cy="595313"/>
          </a:xfrm>
          <a:prstGeom prst="roundRect">
            <a:avLst>
              <a:gd name="adj" fmla="val 11454"/>
            </a:avLst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sz="1800" b="1" kern="0" dirty="0"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66875" y="2935289"/>
            <a:ext cx="14414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Interne Restriktion:</a:t>
            </a:r>
          </a:p>
          <a:p>
            <a:pPr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z.B. Budget</a:t>
            </a:r>
            <a:endParaRPr lang="de-DE" sz="1200" b="1" dirty="0">
              <a:latin typeface="+mn-lt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flipV="1">
            <a:off x="2987676" y="5356225"/>
            <a:ext cx="2200275" cy="704850"/>
          </a:xfrm>
          <a:prstGeom prst="roundRect">
            <a:avLst>
              <a:gd name="adj" fmla="val 9843"/>
            </a:avLst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sz="1800" b="1" kern="0" dirty="0"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68625" y="5486401"/>
            <a:ext cx="22431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Externe Rahmenbedingung:</a:t>
            </a:r>
          </a:p>
          <a:p>
            <a:pPr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z.B. Konkurrenz</a:t>
            </a:r>
            <a:endParaRPr lang="de-DE" sz="1200" b="1" dirty="0">
              <a:latin typeface="+mn-lt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342189" y="5092701"/>
            <a:ext cx="2586038" cy="682625"/>
          </a:xfrm>
          <a:prstGeom prst="roundRect">
            <a:avLst>
              <a:gd name="adj" fmla="val 9926"/>
            </a:avLst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Externe Rahmenbedingung:</a:t>
            </a:r>
            <a:br>
              <a:rPr lang="de-DE" sz="1200" b="1" kern="0" dirty="0"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de-DE" sz="1200" b="1" kern="0" dirty="0"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z.B. Kommunikationsvorschriften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8458200" y="2514601"/>
            <a:ext cx="2310414" cy="646113"/>
          </a:xfrm>
          <a:prstGeom prst="roundRect">
            <a:avLst>
              <a:gd name="adj" fmla="val 9940"/>
            </a:avLst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Interne Rahmenbedingung: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 err="1"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z.B</a:t>
            </a:r>
            <a:r>
              <a:rPr lang="de-DE" sz="1200" b="1" kern="0" dirty="0"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 Wiederholungshäufigkeit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425825" y="3201988"/>
            <a:ext cx="1360488" cy="742950"/>
          </a:xfrm>
          <a:prstGeom prst="ellipse">
            <a:avLst/>
          </a:prstGeom>
          <a:solidFill>
            <a:srgbClr val="FFFFFF"/>
          </a:solidFill>
          <a:ln w="1873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108700" y="2763838"/>
            <a:ext cx="1360488" cy="742950"/>
          </a:xfrm>
          <a:prstGeom prst="ellipse">
            <a:avLst/>
          </a:prstGeom>
          <a:solidFill>
            <a:srgbClr val="FFFFFF"/>
          </a:solidFill>
          <a:ln w="1873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024689" y="3662363"/>
            <a:ext cx="1362075" cy="742950"/>
          </a:xfrm>
          <a:prstGeom prst="ellipse">
            <a:avLst/>
          </a:prstGeom>
          <a:solidFill>
            <a:srgbClr val="FFFFFF"/>
          </a:solidFill>
          <a:ln w="1873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335589" y="4090989"/>
            <a:ext cx="1362075" cy="746125"/>
          </a:xfrm>
          <a:prstGeom prst="ellipse">
            <a:avLst/>
          </a:prstGeom>
          <a:solidFill>
            <a:srgbClr val="FFFFFF"/>
          </a:solidFill>
          <a:ln w="1873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568700" y="3378201"/>
            <a:ext cx="992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 Kreditoren-</a:t>
            </a:r>
          </a:p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buchhaltung</a:t>
            </a:r>
            <a:endParaRPr lang="de-DE" sz="1200" b="1" dirty="0">
              <a:latin typeface="+mn-lt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335713" y="2886076"/>
            <a:ext cx="990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  Debitoren-</a:t>
            </a:r>
          </a:p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buchhaltung</a:t>
            </a:r>
            <a:endParaRPr lang="de-DE" sz="1200" b="1" dirty="0">
              <a:latin typeface="+mn-lt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291389" y="3848101"/>
            <a:ext cx="9921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   Betriebs-</a:t>
            </a:r>
          </a:p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buchhaltung</a:t>
            </a:r>
            <a:endParaRPr lang="de-DE" sz="1200" b="1" dirty="0">
              <a:latin typeface="+mn-lt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543550" y="4325939"/>
            <a:ext cx="990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   Anlage-</a:t>
            </a:r>
          </a:p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buchhaltung</a:t>
            </a:r>
            <a:endParaRPr lang="de-DE" sz="1200" b="1" dirty="0">
              <a:latin typeface="+mn-lt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343776" y="1481138"/>
            <a:ext cx="1711325" cy="711200"/>
          </a:xfrm>
          <a:prstGeom prst="ellipse">
            <a:avLst/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sz="1800" b="1" kern="0" dirty="0"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216275" y="1747838"/>
            <a:ext cx="59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Kunden</a:t>
            </a:r>
            <a:endParaRPr lang="de-DE" sz="1200" b="1" dirty="0">
              <a:latin typeface="+mn-lt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819526" y="2193925"/>
            <a:ext cx="207963" cy="992188"/>
          </a:xfrm>
          <a:prstGeom prst="line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4356100" y="2209800"/>
            <a:ext cx="3536950" cy="1003300"/>
          </a:xfrm>
          <a:prstGeom prst="line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636001" y="4124326"/>
            <a:ext cx="1712913" cy="709613"/>
          </a:xfrm>
          <a:prstGeom prst="ellipse">
            <a:avLst/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sz="1800" b="1" kern="0" dirty="0"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9090026" y="4275138"/>
            <a:ext cx="930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Andere</a:t>
            </a:r>
          </a:p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Abteilungen</a:t>
            </a:r>
            <a:endParaRPr lang="de-DE" sz="1200" b="1" dirty="0">
              <a:latin typeface="+mn-lt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8316913" y="4191001"/>
            <a:ext cx="387350" cy="149225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585914" y="4359276"/>
            <a:ext cx="1711325" cy="709613"/>
          </a:xfrm>
          <a:prstGeom prst="ellipse">
            <a:avLst/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sz="1800" b="1" kern="0" dirty="0"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033589" y="4656138"/>
            <a:ext cx="592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   Bank</a:t>
            </a:r>
            <a:endParaRPr lang="de-DE" sz="1200" b="1" dirty="0">
              <a:latin typeface="+mn-lt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2889250" y="3908426"/>
            <a:ext cx="920750" cy="500063"/>
          </a:xfrm>
          <a:prstGeom prst="line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3294064" y="3435350"/>
            <a:ext cx="3082925" cy="1200150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3348038" y="4487863"/>
            <a:ext cx="1987550" cy="247650"/>
          </a:xfrm>
          <a:prstGeom prst="line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6642100" y="4157664"/>
            <a:ext cx="425450" cy="149225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4672014" y="3771900"/>
            <a:ext cx="2371725" cy="177800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121526" y="3448051"/>
            <a:ext cx="117475" cy="303213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7559675" y="1722438"/>
            <a:ext cx="13414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Lohnbuchhaltung</a:t>
            </a:r>
            <a:endParaRPr lang="de-DE" sz="1200" b="1" dirty="0">
              <a:latin typeface="+mn-lt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4140201" y="2127251"/>
            <a:ext cx="2105025" cy="773113"/>
          </a:xfrm>
          <a:prstGeom prst="line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7783514" y="2225675"/>
            <a:ext cx="312737" cy="1436688"/>
          </a:xfrm>
          <a:prstGeom prst="line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384801" y="5432426"/>
            <a:ext cx="1711325" cy="709613"/>
          </a:xfrm>
          <a:prstGeom prst="ellipse">
            <a:avLst/>
          </a:pr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solidFill>
              <a:srgbClr val="F8F8F8"/>
            </a:solidFill>
            <a:round/>
            <a:headEnd/>
            <a:tailEnd/>
          </a:ln>
          <a:effectLst>
            <a:outerShdw blurRad="127000" dist="63500" dir="27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sz="1800" b="1" kern="0" dirty="0"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943601" y="5729288"/>
            <a:ext cx="669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Broker</a:t>
            </a:r>
            <a:endParaRPr lang="de-DE" sz="1200" b="1" dirty="0">
              <a:latin typeface="+mn-lt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6053139" y="4837114"/>
            <a:ext cx="128587" cy="593725"/>
          </a:xfrm>
          <a:prstGeom prst="line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2632076" y="3959226"/>
            <a:ext cx="588963" cy="17463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2100263" y="3756026"/>
            <a:ext cx="11160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Systemgrenze</a:t>
            </a:r>
            <a:endParaRPr lang="de-DE" sz="1200" b="1" dirty="0">
              <a:latin typeface="+mn-lt"/>
            </a:endParaRP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2436813" y="2041526"/>
            <a:ext cx="368300" cy="231775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2092326" y="2260600"/>
            <a:ext cx="9318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Umsysteme</a:t>
            </a:r>
            <a:endParaRPr lang="de-DE" sz="1200" b="1" dirty="0">
              <a:latin typeface="+mn-lt"/>
            </a:endParaRPr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 flipH="1" flipV="1">
            <a:off x="6715125" y="4537075"/>
            <a:ext cx="458788" cy="33338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>
            <a:off x="3209925" y="2765425"/>
            <a:ext cx="742950" cy="173038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68" name="Text Box 69"/>
          <p:cNvSpPr txBox="1">
            <a:spLocks noChangeArrowheads="1"/>
          </p:cNvSpPr>
          <p:nvPr/>
        </p:nvSpPr>
        <p:spPr bwMode="auto">
          <a:xfrm>
            <a:off x="2828925" y="2601913"/>
            <a:ext cx="10223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Beziehungen</a:t>
            </a:r>
            <a:endParaRPr lang="de-DE" sz="1200" b="1" dirty="0">
              <a:latin typeface="+mn-lt"/>
            </a:endParaRPr>
          </a:p>
        </p:txBody>
      </p:sp>
      <p:sp>
        <p:nvSpPr>
          <p:cNvPr id="69" name="Text Box 70"/>
          <p:cNvSpPr txBox="1">
            <a:spLocks noChangeArrowheads="1"/>
          </p:cNvSpPr>
          <p:nvPr/>
        </p:nvSpPr>
        <p:spPr bwMode="auto">
          <a:xfrm>
            <a:off x="7173913" y="4438651"/>
            <a:ext cx="103981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Element oder</a:t>
            </a:r>
          </a:p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Untersystem</a:t>
            </a:r>
            <a:endParaRPr lang="de-DE" sz="1200" b="1" dirty="0">
              <a:latin typeface="+mn-lt"/>
            </a:endParaRPr>
          </a:p>
        </p:txBody>
      </p:sp>
      <p:sp>
        <p:nvSpPr>
          <p:cNvPr id="70" name="Line 71"/>
          <p:cNvSpPr>
            <a:spLocks noChangeShapeType="1"/>
          </p:cNvSpPr>
          <p:nvPr/>
        </p:nvSpPr>
        <p:spPr bwMode="auto">
          <a:xfrm flipV="1">
            <a:off x="4659313" y="2284414"/>
            <a:ext cx="88900" cy="77787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71" name="Line 72"/>
          <p:cNvSpPr>
            <a:spLocks noChangeShapeType="1"/>
          </p:cNvSpPr>
          <p:nvPr/>
        </p:nvSpPr>
        <p:spPr bwMode="auto">
          <a:xfrm flipV="1">
            <a:off x="3773489" y="2443164"/>
            <a:ext cx="168275" cy="28575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189789" y="2362201"/>
            <a:ext cx="109537" cy="100013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73" name="Line 74"/>
          <p:cNvSpPr>
            <a:spLocks noChangeShapeType="1"/>
          </p:cNvSpPr>
          <p:nvPr/>
        </p:nvSpPr>
        <p:spPr bwMode="auto">
          <a:xfrm>
            <a:off x="7932739" y="2659063"/>
            <a:ext cx="168275" cy="0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74" name="Line 75"/>
          <p:cNvSpPr>
            <a:spLocks noChangeShapeType="1"/>
          </p:cNvSpPr>
          <p:nvPr/>
        </p:nvSpPr>
        <p:spPr bwMode="auto">
          <a:xfrm flipV="1">
            <a:off x="7105651" y="3543301"/>
            <a:ext cx="168275" cy="79375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75" name="Line 76"/>
          <p:cNvSpPr>
            <a:spLocks noChangeShapeType="1"/>
          </p:cNvSpPr>
          <p:nvPr/>
        </p:nvSpPr>
        <p:spPr bwMode="auto">
          <a:xfrm>
            <a:off x="3149600" y="4187826"/>
            <a:ext cx="133350" cy="130175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76" name="Line 77"/>
          <p:cNvSpPr>
            <a:spLocks noChangeShapeType="1"/>
          </p:cNvSpPr>
          <p:nvPr/>
        </p:nvSpPr>
        <p:spPr bwMode="auto">
          <a:xfrm>
            <a:off x="3409951" y="4506913"/>
            <a:ext cx="112713" cy="87312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77" name="Line 78"/>
          <p:cNvSpPr>
            <a:spLocks noChangeShapeType="1"/>
          </p:cNvSpPr>
          <p:nvPr/>
        </p:nvSpPr>
        <p:spPr bwMode="auto">
          <a:xfrm>
            <a:off x="3660775" y="4651376"/>
            <a:ext cx="20638" cy="119063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78" name="Line 79"/>
          <p:cNvSpPr>
            <a:spLocks noChangeShapeType="1"/>
          </p:cNvSpPr>
          <p:nvPr/>
        </p:nvSpPr>
        <p:spPr bwMode="auto">
          <a:xfrm>
            <a:off x="6084888" y="5295900"/>
            <a:ext cx="133350" cy="0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79" name="Line 80"/>
          <p:cNvSpPr>
            <a:spLocks noChangeShapeType="1"/>
          </p:cNvSpPr>
          <p:nvPr/>
        </p:nvSpPr>
        <p:spPr bwMode="auto">
          <a:xfrm flipH="1">
            <a:off x="6156325" y="3859214"/>
            <a:ext cx="57150" cy="77787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80" name="Line 81"/>
          <p:cNvSpPr>
            <a:spLocks noChangeShapeType="1"/>
          </p:cNvSpPr>
          <p:nvPr/>
        </p:nvSpPr>
        <p:spPr bwMode="auto">
          <a:xfrm>
            <a:off x="6778625" y="4200525"/>
            <a:ext cx="88900" cy="90488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81" name="Line 82"/>
          <p:cNvSpPr>
            <a:spLocks noChangeShapeType="1"/>
          </p:cNvSpPr>
          <p:nvPr/>
        </p:nvSpPr>
        <p:spPr bwMode="auto">
          <a:xfrm flipV="1">
            <a:off x="8510589" y="4230689"/>
            <a:ext cx="111125" cy="98425"/>
          </a:xfrm>
          <a:prstGeom prst="line">
            <a:avLst/>
          </a:prstGeom>
          <a:noFill/>
          <a:ln w="4714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82" name="Line 83"/>
          <p:cNvSpPr>
            <a:spLocks noChangeShapeType="1"/>
          </p:cNvSpPr>
          <p:nvPr/>
        </p:nvSpPr>
        <p:spPr bwMode="auto">
          <a:xfrm flipH="1">
            <a:off x="4749800" y="2254250"/>
            <a:ext cx="585788" cy="69850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83" name="Text Box 84"/>
          <p:cNvSpPr txBox="1">
            <a:spLocks noChangeArrowheads="1"/>
          </p:cNvSpPr>
          <p:nvPr/>
        </p:nvSpPr>
        <p:spPr bwMode="auto">
          <a:xfrm>
            <a:off x="5407026" y="2127250"/>
            <a:ext cx="938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Schnittstelle</a:t>
            </a:r>
            <a:endParaRPr lang="de-DE" sz="1200" b="1" dirty="0">
              <a:latin typeface="+mn-lt"/>
            </a:endParaRPr>
          </a:p>
        </p:txBody>
      </p:sp>
      <p:sp>
        <p:nvSpPr>
          <p:cNvPr id="100" name="Rectangle 101"/>
          <p:cNvSpPr txBox="1">
            <a:spLocks noChangeArrowheads="1"/>
          </p:cNvSpPr>
          <p:nvPr/>
        </p:nvSpPr>
        <p:spPr bwMode="auto">
          <a:xfrm>
            <a:off x="5186364" y="1406526"/>
            <a:ext cx="1666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09575" eaLnBrk="0" hangingPunct="0">
              <a:buClr>
                <a:srgbClr val="2F2F2F"/>
              </a:buClr>
              <a:buSzPct val="90000"/>
              <a:defRPr/>
            </a:pPr>
            <a:r>
              <a:rPr lang="de-DE" sz="1200" b="1" kern="0" dirty="0">
                <a:solidFill>
                  <a:srgbClr val="000000"/>
                </a:solidFill>
                <a:latin typeface="+mn-lt"/>
              </a:rPr>
              <a:t>Externe Restriktion:</a:t>
            </a:r>
          </a:p>
          <a:p>
            <a:pPr defTabSz="409575" eaLnBrk="0" hangingPunct="0">
              <a:buClr>
                <a:srgbClr val="2F2F2F"/>
              </a:buClr>
              <a:buSzPct val="90000"/>
              <a:defRPr/>
            </a:pPr>
            <a:r>
              <a:rPr lang="de-DE" sz="1200" b="1" kern="0" dirty="0">
                <a:solidFill>
                  <a:srgbClr val="000000"/>
                </a:solidFill>
                <a:latin typeface="+mn-lt"/>
              </a:rPr>
              <a:t>z.B. Gesetz</a:t>
            </a:r>
            <a:endParaRPr lang="de-DE" sz="1200" b="1" kern="0" dirty="0">
              <a:latin typeface="+mn-lt"/>
            </a:endParaRPr>
          </a:p>
        </p:txBody>
      </p:sp>
      <p:sp>
        <p:nvSpPr>
          <p:cNvPr id="101" name="Line 61"/>
          <p:cNvSpPr>
            <a:spLocks noChangeShapeType="1"/>
          </p:cNvSpPr>
          <p:nvPr/>
        </p:nvSpPr>
        <p:spPr bwMode="auto">
          <a:xfrm flipV="1">
            <a:off x="3511550" y="6067426"/>
            <a:ext cx="368300" cy="231775"/>
          </a:xfrm>
          <a:prstGeom prst="line">
            <a:avLst/>
          </a:prstGeom>
          <a:noFill/>
          <a:ln w="1873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algn="l">
              <a:defRPr/>
            </a:pPr>
            <a:endParaRPr lang="de-CH" sz="1200" b="1" dirty="0">
              <a:latin typeface="+mn-lt"/>
            </a:endParaRPr>
          </a:p>
        </p:txBody>
      </p:sp>
      <p:sp>
        <p:nvSpPr>
          <p:cNvPr id="102" name="Text Box 62"/>
          <p:cNvSpPr txBox="1">
            <a:spLocks noChangeArrowheads="1"/>
          </p:cNvSpPr>
          <p:nvPr/>
        </p:nvSpPr>
        <p:spPr bwMode="auto">
          <a:xfrm>
            <a:off x="3167063" y="6286501"/>
            <a:ext cx="1714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09575">
              <a:buClr>
                <a:srgbClr val="2F2F2F"/>
              </a:buClr>
              <a:buSzPct val="90000"/>
              <a:defRPr/>
            </a:pPr>
            <a:r>
              <a:rPr lang="de-DE" sz="1200" b="1" dirty="0">
                <a:solidFill>
                  <a:srgbClr val="000000"/>
                </a:solidFill>
                <a:latin typeface="+mn-lt"/>
              </a:rPr>
              <a:t>Einflussfaktoren</a:t>
            </a:r>
            <a:endParaRPr lang="de-DE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997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33A62-B47B-463E-95B3-8229459C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Stakeholder Minde </a:t>
            </a:r>
            <a:r>
              <a:rPr lang="de-DE" dirty="0" err="1"/>
              <a:t>Map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03AFECE-F9AA-4F28-81CA-58568337D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8B0C-1D33-46FF-82B8-A5A6266E80F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A6DB2-3974-439A-9981-421744F0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171520A-EB04-4609-84B5-13012DE2E9E0}"/>
              </a:ext>
            </a:extLst>
          </p:cNvPr>
          <p:cNvGrpSpPr/>
          <p:nvPr/>
        </p:nvGrpSpPr>
        <p:grpSpPr>
          <a:xfrm>
            <a:off x="878417" y="1613584"/>
            <a:ext cx="10094071" cy="4255342"/>
            <a:chOff x="600075" y="1546972"/>
            <a:chExt cx="8163718" cy="4255342"/>
          </a:xfrm>
        </p:grpSpPr>
        <p:cxnSp>
          <p:nvCxnSpPr>
            <p:cNvPr id="6" name="Gewinkelte Verbindung 47">
              <a:extLst>
                <a:ext uri="{FF2B5EF4-FFF2-40B4-BE49-F238E27FC236}">
                  <a16:creationId xmlns:a16="http://schemas.microsoft.com/office/drawing/2014/main" id="{BEE49F53-6A94-4272-9D42-2ABFA4AEEA99}"/>
                </a:ext>
              </a:extLst>
            </p:cNvPr>
            <p:cNvCxnSpPr>
              <a:endCxn id="51" idx="1"/>
            </p:cNvCxnSpPr>
            <p:nvPr/>
          </p:nvCxnSpPr>
          <p:spPr>
            <a:xfrm flipV="1">
              <a:off x="6908285" y="1779263"/>
              <a:ext cx="216043" cy="386646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" name="Gewinkelte Verbindung 49">
              <a:extLst>
                <a:ext uri="{FF2B5EF4-FFF2-40B4-BE49-F238E27FC236}">
                  <a16:creationId xmlns:a16="http://schemas.microsoft.com/office/drawing/2014/main" id="{D88C7C38-E637-4E47-8BDA-AA5A20DF3F95}"/>
                </a:ext>
              </a:extLst>
            </p:cNvPr>
            <p:cNvCxnSpPr>
              <a:endCxn id="52" idx="1"/>
            </p:cNvCxnSpPr>
            <p:nvPr/>
          </p:nvCxnSpPr>
          <p:spPr>
            <a:xfrm flipV="1">
              <a:off x="6908285" y="2036558"/>
              <a:ext cx="216043" cy="12935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" name="Gewinkelte Verbindung 51">
              <a:extLst>
                <a:ext uri="{FF2B5EF4-FFF2-40B4-BE49-F238E27FC236}">
                  <a16:creationId xmlns:a16="http://schemas.microsoft.com/office/drawing/2014/main" id="{ACAF22FD-B4BD-4ECE-8860-F0EEC3D8A704}"/>
                </a:ext>
              </a:extLst>
            </p:cNvPr>
            <p:cNvCxnSpPr>
              <a:endCxn id="53" idx="1"/>
            </p:cNvCxnSpPr>
            <p:nvPr/>
          </p:nvCxnSpPr>
          <p:spPr>
            <a:xfrm>
              <a:off x="6908285" y="2165909"/>
              <a:ext cx="216043" cy="127944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" name="Gewinkelte Verbindung 53">
              <a:extLst>
                <a:ext uri="{FF2B5EF4-FFF2-40B4-BE49-F238E27FC236}">
                  <a16:creationId xmlns:a16="http://schemas.microsoft.com/office/drawing/2014/main" id="{83B158E9-1705-4F0A-BE7D-406D3674B532}"/>
                </a:ext>
              </a:extLst>
            </p:cNvPr>
            <p:cNvCxnSpPr>
              <a:endCxn id="54" idx="1"/>
            </p:cNvCxnSpPr>
            <p:nvPr/>
          </p:nvCxnSpPr>
          <p:spPr>
            <a:xfrm>
              <a:off x="6908285" y="2165909"/>
              <a:ext cx="216043" cy="382926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" name="Gewinkelte Verbindung 64">
              <a:extLst>
                <a:ext uri="{FF2B5EF4-FFF2-40B4-BE49-F238E27FC236}">
                  <a16:creationId xmlns:a16="http://schemas.microsoft.com/office/drawing/2014/main" id="{14E3641E-32FF-4959-98A7-368EFAAB9154}"/>
                </a:ext>
              </a:extLst>
            </p:cNvPr>
            <p:cNvCxnSpPr>
              <a:stCxn id="40" idx="3"/>
              <a:endCxn id="49" idx="1"/>
            </p:cNvCxnSpPr>
            <p:nvPr/>
          </p:nvCxnSpPr>
          <p:spPr>
            <a:xfrm flipV="1">
              <a:off x="5220073" y="2517773"/>
              <a:ext cx="282317" cy="70962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" name="Gewinkelte Verbindung 66">
              <a:extLst>
                <a:ext uri="{FF2B5EF4-FFF2-40B4-BE49-F238E27FC236}">
                  <a16:creationId xmlns:a16="http://schemas.microsoft.com/office/drawing/2014/main" id="{46963131-B324-4B36-A5B4-7DFD2A3413C9}"/>
                </a:ext>
              </a:extLst>
            </p:cNvPr>
            <p:cNvCxnSpPr>
              <a:stCxn id="40" idx="0"/>
              <a:endCxn id="48" idx="2"/>
            </p:cNvCxnSpPr>
            <p:nvPr/>
          </p:nvCxnSpPr>
          <p:spPr>
            <a:xfrm rot="5400000" flipH="1" flipV="1">
              <a:off x="4154896" y="2321762"/>
              <a:ext cx="667203" cy="872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" name="Gewinkelte Verbindung 70">
              <a:extLst>
                <a:ext uri="{FF2B5EF4-FFF2-40B4-BE49-F238E27FC236}">
                  <a16:creationId xmlns:a16="http://schemas.microsoft.com/office/drawing/2014/main" id="{D1E7CCC0-9BE2-4477-AF59-42B819107C94}"/>
                </a:ext>
              </a:extLst>
            </p:cNvPr>
            <p:cNvCxnSpPr>
              <a:stCxn id="40" idx="1"/>
              <a:endCxn id="45" idx="3"/>
            </p:cNvCxnSpPr>
            <p:nvPr/>
          </p:nvCxnSpPr>
          <p:spPr>
            <a:xfrm rot="10800000">
              <a:off x="3474831" y="1878538"/>
              <a:ext cx="281219" cy="134886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" name="Gewinkelte Verbindung 72">
              <a:extLst>
                <a:ext uri="{FF2B5EF4-FFF2-40B4-BE49-F238E27FC236}">
                  <a16:creationId xmlns:a16="http://schemas.microsoft.com/office/drawing/2014/main" id="{4CDA9E5F-F73B-4A89-B7E8-0C5AE5C7580F}"/>
                </a:ext>
              </a:extLst>
            </p:cNvPr>
            <p:cNvCxnSpPr>
              <a:stCxn id="40" idx="1"/>
              <a:endCxn id="43" idx="3"/>
            </p:cNvCxnSpPr>
            <p:nvPr/>
          </p:nvCxnSpPr>
          <p:spPr>
            <a:xfrm rot="10800000">
              <a:off x="3474831" y="2517774"/>
              <a:ext cx="281219" cy="70962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" name="Gewinkelte Verbindung 75">
              <a:extLst>
                <a:ext uri="{FF2B5EF4-FFF2-40B4-BE49-F238E27FC236}">
                  <a16:creationId xmlns:a16="http://schemas.microsoft.com/office/drawing/2014/main" id="{A2F5341D-0228-4CC2-8064-D469704B533F}"/>
                </a:ext>
              </a:extLst>
            </p:cNvPr>
            <p:cNvCxnSpPr>
              <a:stCxn id="40" idx="1"/>
              <a:endCxn id="42" idx="3"/>
            </p:cNvCxnSpPr>
            <p:nvPr/>
          </p:nvCxnSpPr>
          <p:spPr>
            <a:xfrm rot="10800000" flipV="1">
              <a:off x="3474831" y="3227397"/>
              <a:ext cx="281219" cy="62174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" name="Gewinkelte Verbindung 77">
              <a:extLst>
                <a:ext uri="{FF2B5EF4-FFF2-40B4-BE49-F238E27FC236}">
                  <a16:creationId xmlns:a16="http://schemas.microsoft.com/office/drawing/2014/main" id="{48AFDD52-A333-4539-BFA3-CFDBAC73508A}"/>
                </a:ext>
              </a:extLst>
            </p:cNvPr>
            <p:cNvCxnSpPr>
              <a:stCxn id="40" idx="1"/>
              <a:endCxn id="46" idx="3"/>
            </p:cNvCxnSpPr>
            <p:nvPr/>
          </p:nvCxnSpPr>
          <p:spPr>
            <a:xfrm rot="10800000" flipV="1">
              <a:off x="3474831" y="3227398"/>
              <a:ext cx="281219" cy="134264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6" name="Gerade Verbindung 81">
              <a:extLst>
                <a:ext uri="{FF2B5EF4-FFF2-40B4-BE49-F238E27FC236}">
                  <a16:creationId xmlns:a16="http://schemas.microsoft.com/office/drawing/2014/main" id="{7235A8D0-6F4F-4BB4-9A33-14BB7B007727}"/>
                </a:ext>
              </a:extLst>
            </p:cNvPr>
            <p:cNvCxnSpPr>
              <a:stCxn id="40" idx="2"/>
              <a:endCxn id="44" idx="0"/>
            </p:cNvCxnSpPr>
            <p:nvPr/>
          </p:nvCxnSpPr>
          <p:spPr>
            <a:xfrm rot="16200000" flipH="1">
              <a:off x="4160423" y="4126634"/>
              <a:ext cx="660472" cy="519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7" name="Gewinkelte Verbindung 83">
              <a:extLst>
                <a:ext uri="{FF2B5EF4-FFF2-40B4-BE49-F238E27FC236}">
                  <a16:creationId xmlns:a16="http://schemas.microsoft.com/office/drawing/2014/main" id="{FE5F0A86-A82A-4366-B372-4C027209B98A}"/>
                </a:ext>
              </a:extLst>
            </p:cNvPr>
            <p:cNvCxnSpPr>
              <a:stCxn id="40" idx="3"/>
              <a:endCxn id="41" idx="1"/>
            </p:cNvCxnSpPr>
            <p:nvPr/>
          </p:nvCxnSpPr>
          <p:spPr>
            <a:xfrm>
              <a:off x="5220073" y="3227398"/>
              <a:ext cx="282317" cy="62174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8" name="Gewinkelte Verbindung 85">
              <a:extLst>
                <a:ext uri="{FF2B5EF4-FFF2-40B4-BE49-F238E27FC236}">
                  <a16:creationId xmlns:a16="http://schemas.microsoft.com/office/drawing/2014/main" id="{4515B116-26C3-495F-8AFA-7A0DEE023BDA}"/>
                </a:ext>
              </a:extLst>
            </p:cNvPr>
            <p:cNvCxnSpPr>
              <a:stCxn id="40" idx="3"/>
              <a:endCxn id="47" idx="1"/>
            </p:cNvCxnSpPr>
            <p:nvPr/>
          </p:nvCxnSpPr>
          <p:spPr>
            <a:xfrm>
              <a:off x="5220073" y="3227398"/>
              <a:ext cx="275709" cy="134213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9" name="Gewinkelte Verbindung 87">
              <a:extLst>
                <a:ext uri="{FF2B5EF4-FFF2-40B4-BE49-F238E27FC236}">
                  <a16:creationId xmlns:a16="http://schemas.microsoft.com/office/drawing/2014/main" id="{A8959FCC-3646-4120-9471-7B8C4FED5EE1}"/>
                </a:ext>
              </a:extLst>
            </p:cNvPr>
            <p:cNvCxnSpPr>
              <a:stCxn id="41" idx="3"/>
              <a:endCxn id="55" idx="1"/>
            </p:cNvCxnSpPr>
            <p:nvPr/>
          </p:nvCxnSpPr>
          <p:spPr>
            <a:xfrm>
              <a:off x="6908290" y="3849142"/>
              <a:ext cx="198111" cy="1602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0" name="Gewinkelte Verbindung 89">
              <a:extLst>
                <a:ext uri="{FF2B5EF4-FFF2-40B4-BE49-F238E27FC236}">
                  <a16:creationId xmlns:a16="http://schemas.microsoft.com/office/drawing/2014/main" id="{5FA6FAB4-A691-4514-B400-155A0170006B}"/>
                </a:ext>
              </a:extLst>
            </p:cNvPr>
            <p:cNvCxnSpPr>
              <a:stCxn id="41" idx="3"/>
              <a:endCxn id="56" idx="1"/>
            </p:cNvCxnSpPr>
            <p:nvPr/>
          </p:nvCxnSpPr>
          <p:spPr>
            <a:xfrm>
              <a:off x="6908290" y="3849142"/>
              <a:ext cx="198111" cy="257294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1" name="Gewinkelte Verbindung 91">
              <a:extLst>
                <a:ext uri="{FF2B5EF4-FFF2-40B4-BE49-F238E27FC236}">
                  <a16:creationId xmlns:a16="http://schemas.microsoft.com/office/drawing/2014/main" id="{EFD29E60-8240-42A1-BA72-1805DF36DDB2}"/>
                </a:ext>
              </a:extLst>
            </p:cNvPr>
            <p:cNvCxnSpPr>
              <a:stCxn id="41" idx="3"/>
              <a:endCxn id="57" idx="1"/>
            </p:cNvCxnSpPr>
            <p:nvPr/>
          </p:nvCxnSpPr>
          <p:spPr>
            <a:xfrm>
              <a:off x="6908290" y="3849142"/>
              <a:ext cx="198111" cy="514589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2" name="Gewinkelte Verbindung 93">
              <a:extLst>
                <a:ext uri="{FF2B5EF4-FFF2-40B4-BE49-F238E27FC236}">
                  <a16:creationId xmlns:a16="http://schemas.microsoft.com/office/drawing/2014/main" id="{E20D6EA3-D8C8-41A7-B8D7-B78D59D9C842}"/>
                </a:ext>
              </a:extLst>
            </p:cNvPr>
            <p:cNvCxnSpPr>
              <a:stCxn id="42" idx="1"/>
            </p:cNvCxnSpPr>
            <p:nvPr/>
          </p:nvCxnSpPr>
          <p:spPr>
            <a:xfrm rot="10800000">
              <a:off x="1906168" y="3849143"/>
              <a:ext cx="162763" cy="158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3" name="Gewinkelte Verbindung 95">
              <a:extLst>
                <a:ext uri="{FF2B5EF4-FFF2-40B4-BE49-F238E27FC236}">
                  <a16:creationId xmlns:a16="http://schemas.microsoft.com/office/drawing/2014/main" id="{F1B1721D-2380-4E2E-B009-CD7AF0300247}"/>
                </a:ext>
              </a:extLst>
            </p:cNvPr>
            <p:cNvCxnSpPr>
              <a:stCxn id="42" idx="1"/>
            </p:cNvCxnSpPr>
            <p:nvPr/>
          </p:nvCxnSpPr>
          <p:spPr>
            <a:xfrm rot="10800000" flipV="1">
              <a:off x="1906168" y="3849143"/>
              <a:ext cx="162763" cy="257294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4" name="Gewinkelte Verbindung 97">
              <a:extLst>
                <a:ext uri="{FF2B5EF4-FFF2-40B4-BE49-F238E27FC236}">
                  <a16:creationId xmlns:a16="http://schemas.microsoft.com/office/drawing/2014/main" id="{0625DE42-6274-47A4-B442-B4B58C12A965}"/>
                </a:ext>
              </a:extLst>
            </p:cNvPr>
            <p:cNvCxnSpPr>
              <a:stCxn id="42" idx="1"/>
            </p:cNvCxnSpPr>
            <p:nvPr/>
          </p:nvCxnSpPr>
          <p:spPr>
            <a:xfrm rot="10800000" flipV="1">
              <a:off x="1906168" y="3849143"/>
              <a:ext cx="162763" cy="51458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5" name="Gewinkelte Verbindung 99">
              <a:extLst>
                <a:ext uri="{FF2B5EF4-FFF2-40B4-BE49-F238E27FC236}">
                  <a16:creationId xmlns:a16="http://schemas.microsoft.com/office/drawing/2014/main" id="{75478A60-B7F2-43FE-BFB4-9F821BC1A082}"/>
                </a:ext>
              </a:extLst>
            </p:cNvPr>
            <p:cNvCxnSpPr>
              <a:stCxn id="43" idx="1"/>
            </p:cNvCxnSpPr>
            <p:nvPr/>
          </p:nvCxnSpPr>
          <p:spPr>
            <a:xfrm rot="10800000">
              <a:off x="1906168" y="2517773"/>
              <a:ext cx="162763" cy="158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6" name="Gewinkelte Verbindung 101">
              <a:extLst>
                <a:ext uri="{FF2B5EF4-FFF2-40B4-BE49-F238E27FC236}">
                  <a16:creationId xmlns:a16="http://schemas.microsoft.com/office/drawing/2014/main" id="{8E21ADEB-FC73-4888-B974-C02D1110D459}"/>
                </a:ext>
              </a:extLst>
            </p:cNvPr>
            <p:cNvCxnSpPr>
              <a:stCxn id="43" idx="1"/>
            </p:cNvCxnSpPr>
            <p:nvPr/>
          </p:nvCxnSpPr>
          <p:spPr>
            <a:xfrm rot="10800000" flipV="1">
              <a:off x="1906168" y="2517772"/>
              <a:ext cx="162763" cy="25729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7" name="Gewinkelte Verbindung 103">
              <a:extLst>
                <a:ext uri="{FF2B5EF4-FFF2-40B4-BE49-F238E27FC236}">
                  <a16:creationId xmlns:a16="http://schemas.microsoft.com/office/drawing/2014/main" id="{F54805F2-F9E3-496D-A4AD-7700453AA35B}"/>
                </a:ext>
              </a:extLst>
            </p:cNvPr>
            <p:cNvCxnSpPr>
              <a:stCxn id="43" idx="1"/>
            </p:cNvCxnSpPr>
            <p:nvPr/>
          </p:nvCxnSpPr>
          <p:spPr>
            <a:xfrm rot="10800000" flipV="1">
              <a:off x="1906168" y="2517773"/>
              <a:ext cx="162763" cy="51459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8" name="Gewinkelte Verbindung 105">
              <a:extLst>
                <a:ext uri="{FF2B5EF4-FFF2-40B4-BE49-F238E27FC236}">
                  <a16:creationId xmlns:a16="http://schemas.microsoft.com/office/drawing/2014/main" id="{E3DE4461-D54E-4CE4-BE2B-BEB6882E48C2}"/>
                </a:ext>
              </a:extLst>
            </p:cNvPr>
            <p:cNvCxnSpPr>
              <a:stCxn id="43" idx="1"/>
            </p:cNvCxnSpPr>
            <p:nvPr/>
          </p:nvCxnSpPr>
          <p:spPr>
            <a:xfrm rot="10800000" flipV="1">
              <a:off x="1906168" y="2517773"/>
              <a:ext cx="162763" cy="77758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9" name="Gewinkelte Verbindung 107">
              <a:extLst>
                <a:ext uri="{FF2B5EF4-FFF2-40B4-BE49-F238E27FC236}">
                  <a16:creationId xmlns:a16="http://schemas.microsoft.com/office/drawing/2014/main" id="{BE410EE3-14F6-4034-8D02-F5EA0C5C72D4}"/>
                </a:ext>
              </a:extLst>
            </p:cNvPr>
            <p:cNvCxnSpPr>
              <a:stCxn id="44" idx="1"/>
              <a:endCxn id="65" idx="1"/>
            </p:cNvCxnSpPr>
            <p:nvPr/>
          </p:nvCxnSpPr>
          <p:spPr>
            <a:xfrm rot="10800000" flipV="1">
              <a:off x="3780837" y="4569528"/>
              <a:ext cx="9471" cy="346915"/>
            </a:xfrm>
            <a:prstGeom prst="bentConnector3">
              <a:avLst>
                <a:gd name="adj1" fmla="val 904477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0" name="Gewinkelte Verbindung 110">
              <a:extLst>
                <a:ext uri="{FF2B5EF4-FFF2-40B4-BE49-F238E27FC236}">
                  <a16:creationId xmlns:a16="http://schemas.microsoft.com/office/drawing/2014/main" id="{5E5119C5-7510-4C20-B327-6BD1647EE931}"/>
                </a:ext>
              </a:extLst>
            </p:cNvPr>
            <p:cNvCxnSpPr>
              <a:stCxn id="44" idx="1"/>
              <a:endCxn id="66" idx="1"/>
            </p:cNvCxnSpPr>
            <p:nvPr/>
          </p:nvCxnSpPr>
          <p:spPr>
            <a:xfrm rot="10800000" flipV="1">
              <a:off x="3780837" y="4569527"/>
              <a:ext cx="9471" cy="604211"/>
            </a:xfrm>
            <a:prstGeom prst="bentConnector3">
              <a:avLst>
                <a:gd name="adj1" fmla="val 904477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1" name="Gewinkelte Verbindung 113">
              <a:extLst>
                <a:ext uri="{FF2B5EF4-FFF2-40B4-BE49-F238E27FC236}">
                  <a16:creationId xmlns:a16="http://schemas.microsoft.com/office/drawing/2014/main" id="{CC552AF6-E1AF-4B1A-A63C-C6FDBB77E5A5}"/>
                </a:ext>
              </a:extLst>
            </p:cNvPr>
            <p:cNvCxnSpPr>
              <a:stCxn id="44" idx="1"/>
              <a:endCxn id="67" idx="1"/>
            </p:cNvCxnSpPr>
            <p:nvPr/>
          </p:nvCxnSpPr>
          <p:spPr>
            <a:xfrm rot="10800000" flipV="1">
              <a:off x="3780837" y="4569527"/>
              <a:ext cx="9471" cy="861505"/>
            </a:xfrm>
            <a:prstGeom prst="bentConnector3">
              <a:avLst>
                <a:gd name="adj1" fmla="val 904477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2" name="Gewinkelte Verbindung 121">
              <a:extLst>
                <a:ext uri="{FF2B5EF4-FFF2-40B4-BE49-F238E27FC236}">
                  <a16:creationId xmlns:a16="http://schemas.microsoft.com/office/drawing/2014/main" id="{41BEA6A9-6781-4B33-9DF3-09D9DBFAEF4F}"/>
                </a:ext>
              </a:extLst>
            </p:cNvPr>
            <p:cNvCxnSpPr>
              <a:stCxn id="47" idx="1"/>
              <a:endCxn id="69" idx="1"/>
            </p:cNvCxnSpPr>
            <p:nvPr/>
          </p:nvCxnSpPr>
          <p:spPr>
            <a:xfrm rot="10800000" flipV="1">
              <a:off x="5477854" y="4569528"/>
              <a:ext cx="17928" cy="604211"/>
            </a:xfrm>
            <a:prstGeom prst="bentConnector3">
              <a:avLst>
                <a:gd name="adj1" fmla="val 760464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3" name="Gewinkelte Verbindung 132">
              <a:extLst>
                <a:ext uri="{FF2B5EF4-FFF2-40B4-BE49-F238E27FC236}">
                  <a16:creationId xmlns:a16="http://schemas.microsoft.com/office/drawing/2014/main" id="{0CC149CA-9576-4F01-8ED9-E2E97568C89E}"/>
                </a:ext>
              </a:extLst>
            </p:cNvPr>
            <p:cNvCxnSpPr>
              <a:stCxn id="49" idx="1"/>
            </p:cNvCxnSpPr>
            <p:nvPr/>
          </p:nvCxnSpPr>
          <p:spPr>
            <a:xfrm rot="10800000">
              <a:off x="5501884" y="2165910"/>
              <a:ext cx="506" cy="351864"/>
            </a:xfrm>
            <a:prstGeom prst="bentConnector3">
              <a:avLst>
                <a:gd name="adj1" fmla="val 2739487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4" name="Gewinkelte Verbindung 134">
              <a:extLst>
                <a:ext uri="{FF2B5EF4-FFF2-40B4-BE49-F238E27FC236}">
                  <a16:creationId xmlns:a16="http://schemas.microsoft.com/office/drawing/2014/main" id="{23D7792F-F651-47B9-A5C8-9EF71F23E78C}"/>
                </a:ext>
              </a:extLst>
            </p:cNvPr>
            <p:cNvCxnSpPr/>
            <p:nvPr/>
          </p:nvCxnSpPr>
          <p:spPr>
            <a:xfrm rot="10800000">
              <a:off x="5501884" y="1908614"/>
              <a:ext cx="1588" cy="257295"/>
            </a:xfrm>
            <a:prstGeom prst="bentConnector3">
              <a:avLst>
                <a:gd name="adj1" fmla="val 8697295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5" name="Gewinkelte Verbindung 136">
              <a:extLst>
                <a:ext uri="{FF2B5EF4-FFF2-40B4-BE49-F238E27FC236}">
                  <a16:creationId xmlns:a16="http://schemas.microsoft.com/office/drawing/2014/main" id="{15406D64-853D-4599-9D59-477E4FB20EE5}"/>
                </a:ext>
              </a:extLst>
            </p:cNvPr>
            <p:cNvCxnSpPr/>
            <p:nvPr/>
          </p:nvCxnSpPr>
          <p:spPr>
            <a:xfrm rot="10800000">
              <a:off x="5501884" y="1651319"/>
              <a:ext cx="1588" cy="257294"/>
            </a:xfrm>
            <a:prstGeom prst="bentConnector3">
              <a:avLst>
                <a:gd name="adj1" fmla="val 8697232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6" name="Gerade Verbindung 142">
              <a:extLst>
                <a:ext uri="{FF2B5EF4-FFF2-40B4-BE49-F238E27FC236}">
                  <a16:creationId xmlns:a16="http://schemas.microsoft.com/office/drawing/2014/main" id="{8A3765F6-FE4D-4092-BED7-6D48D43413AC}"/>
                </a:ext>
              </a:extLst>
            </p:cNvPr>
            <p:cNvCxnSpPr>
              <a:stCxn id="40" idx="3"/>
              <a:endCxn id="50" idx="1"/>
            </p:cNvCxnSpPr>
            <p:nvPr/>
          </p:nvCxnSpPr>
          <p:spPr>
            <a:xfrm flipV="1">
              <a:off x="5220073" y="3223392"/>
              <a:ext cx="791802" cy="400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7" name="Gewinkelte Verbindung 106">
              <a:extLst>
                <a:ext uri="{FF2B5EF4-FFF2-40B4-BE49-F238E27FC236}">
                  <a16:creationId xmlns:a16="http://schemas.microsoft.com/office/drawing/2014/main" id="{8A4BC105-C1BF-4898-8C4E-6C158A8AE5AB}"/>
                </a:ext>
              </a:extLst>
            </p:cNvPr>
            <p:cNvCxnSpPr>
              <a:stCxn id="68" idx="1"/>
              <a:endCxn id="47" idx="1"/>
            </p:cNvCxnSpPr>
            <p:nvPr/>
          </p:nvCxnSpPr>
          <p:spPr>
            <a:xfrm rot="10800000" flipH="1">
              <a:off x="5477854" y="4569530"/>
              <a:ext cx="17928" cy="346915"/>
            </a:xfrm>
            <a:prstGeom prst="bentConnector3">
              <a:avLst>
                <a:gd name="adj1" fmla="val -660459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8" name="Gewinkelte Verbindung 112">
              <a:extLst>
                <a:ext uri="{FF2B5EF4-FFF2-40B4-BE49-F238E27FC236}">
                  <a16:creationId xmlns:a16="http://schemas.microsoft.com/office/drawing/2014/main" id="{1A645E2A-6641-41CE-A531-39EB6C9DCAFC}"/>
                </a:ext>
              </a:extLst>
            </p:cNvPr>
            <p:cNvCxnSpPr>
              <a:stCxn id="70" idx="1"/>
              <a:endCxn id="47" idx="1"/>
            </p:cNvCxnSpPr>
            <p:nvPr/>
          </p:nvCxnSpPr>
          <p:spPr>
            <a:xfrm rot="10800000" flipH="1">
              <a:off x="5477854" y="4569530"/>
              <a:ext cx="17928" cy="861505"/>
            </a:xfrm>
            <a:prstGeom prst="bentConnector3">
              <a:avLst>
                <a:gd name="adj1" fmla="val -660464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9" name="Gewinkelte Verbindung 118">
              <a:extLst>
                <a:ext uri="{FF2B5EF4-FFF2-40B4-BE49-F238E27FC236}">
                  <a16:creationId xmlns:a16="http://schemas.microsoft.com/office/drawing/2014/main" id="{0123FDC4-D7DC-4974-9387-AA19B116345C}"/>
                </a:ext>
              </a:extLst>
            </p:cNvPr>
            <p:cNvCxnSpPr>
              <a:stCxn id="71" idx="1"/>
              <a:endCxn id="47" idx="1"/>
            </p:cNvCxnSpPr>
            <p:nvPr/>
          </p:nvCxnSpPr>
          <p:spPr>
            <a:xfrm rot="10800000" flipH="1">
              <a:off x="5477854" y="4569529"/>
              <a:ext cx="17928" cy="1122726"/>
            </a:xfrm>
            <a:prstGeom prst="bentConnector3">
              <a:avLst>
                <a:gd name="adj1" fmla="val -127510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40" name="Abgerundetes Rechteck 7">
              <a:extLst>
                <a:ext uri="{FF2B5EF4-FFF2-40B4-BE49-F238E27FC236}">
                  <a16:creationId xmlns:a16="http://schemas.microsoft.com/office/drawing/2014/main" id="{7A697A0A-B655-4BF8-BB91-F0EC93EE75D8}"/>
                </a:ext>
              </a:extLst>
            </p:cNvPr>
            <p:cNvSpPr/>
            <p:nvPr/>
          </p:nvSpPr>
          <p:spPr bwMode="auto">
            <a:xfrm>
              <a:off x="3756049" y="2655799"/>
              <a:ext cx="1464024" cy="1143198"/>
            </a:xfrm>
            <a:prstGeom prst="roundRect">
              <a:avLst>
                <a:gd name="adj" fmla="val 12466"/>
              </a:avLst>
            </a:prstGeom>
            <a:gradFill flip="none" rotWithShape="1">
              <a:gsLst>
                <a:gs pos="0">
                  <a:srgbClr val="2A79FF"/>
                </a:gs>
                <a:gs pos="100000">
                  <a:srgbClr val="2A79F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Projekt </a:t>
              </a:r>
              <a:b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</a:b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Stakeholder</a:t>
              </a:r>
            </a:p>
          </p:txBody>
        </p:sp>
        <p:sp>
          <p:nvSpPr>
            <p:cNvPr id="41" name="Abgerundetes Rechteck 16">
              <a:extLst>
                <a:ext uri="{FF2B5EF4-FFF2-40B4-BE49-F238E27FC236}">
                  <a16:creationId xmlns:a16="http://schemas.microsoft.com/office/drawing/2014/main" id="{776E82AE-7DAB-4333-AB0D-DA091B38A905}"/>
                </a:ext>
              </a:extLst>
            </p:cNvPr>
            <p:cNvSpPr/>
            <p:nvPr/>
          </p:nvSpPr>
          <p:spPr bwMode="auto">
            <a:xfrm>
              <a:off x="5502390" y="3739083"/>
              <a:ext cx="1405900" cy="220119"/>
            </a:xfrm>
            <a:prstGeom prst="roundRect">
              <a:avLst/>
            </a:prstGeom>
            <a:solidFill>
              <a:srgbClr val="2A79FF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Mitarbeiter</a:t>
              </a:r>
            </a:p>
          </p:txBody>
        </p:sp>
        <p:sp>
          <p:nvSpPr>
            <p:cNvPr id="42" name="Abgerundetes Rechteck 20">
              <a:extLst>
                <a:ext uri="{FF2B5EF4-FFF2-40B4-BE49-F238E27FC236}">
                  <a16:creationId xmlns:a16="http://schemas.microsoft.com/office/drawing/2014/main" id="{8E5150F9-B33E-4EDB-8481-7B63B2BE4682}"/>
                </a:ext>
              </a:extLst>
            </p:cNvPr>
            <p:cNvSpPr/>
            <p:nvPr/>
          </p:nvSpPr>
          <p:spPr bwMode="auto">
            <a:xfrm>
              <a:off x="2068930" y="3739083"/>
              <a:ext cx="1405900" cy="220119"/>
            </a:xfrm>
            <a:prstGeom prst="roundRect">
              <a:avLst/>
            </a:prstGeom>
            <a:solidFill>
              <a:srgbClr val="2A79FF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Staat</a:t>
              </a:r>
            </a:p>
          </p:txBody>
        </p:sp>
        <p:sp>
          <p:nvSpPr>
            <p:cNvPr id="43" name="Abgerundetes Rechteck 24">
              <a:extLst>
                <a:ext uri="{FF2B5EF4-FFF2-40B4-BE49-F238E27FC236}">
                  <a16:creationId xmlns:a16="http://schemas.microsoft.com/office/drawing/2014/main" id="{7CE62BEE-B62B-4FAE-A6C0-2A35B08D2F5B}"/>
                </a:ext>
              </a:extLst>
            </p:cNvPr>
            <p:cNvSpPr/>
            <p:nvPr/>
          </p:nvSpPr>
          <p:spPr bwMode="auto">
            <a:xfrm>
              <a:off x="2068930" y="2407713"/>
              <a:ext cx="1405900" cy="220119"/>
            </a:xfrm>
            <a:prstGeom prst="roundRect">
              <a:avLst/>
            </a:prstGeom>
            <a:solidFill>
              <a:srgbClr val="2A79FF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Kapitalgeber</a:t>
              </a:r>
            </a:p>
          </p:txBody>
        </p:sp>
        <p:sp>
          <p:nvSpPr>
            <p:cNvPr id="44" name="Abgerundetes Rechteck 29">
              <a:extLst>
                <a:ext uri="{FF2B5EF4-FFF2-40B4-BE49-F238E27FC236}">
                  <a16:creationId xmlns:a16="http://schemas.microsoft.com/office/drawing/2014/main" id="{BCD4620A-812E-42C0-8663-0F3AC68F206B}"/>
                </a:ext>
              </a:extLst>
            </p:cNvPr>
            <p:cNvSpPr/>
            <p:nvPr/>
          </p:nvSpPr>
          <p:spPr bwMode="auto">
            <a:xfrm>
              <a:off x="3790308" y="4459469"/>
              <a:ext cx="1405900" cy="220119"/>
            </a:xfrm>
            <a:prstGeom prst="roundRect">
              <a:avLst/>
            </a:prstGeom>
            <a:solidFill>
              <a:srgbClr val="2A79FF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Zulieferer</a:t>
              </a:r>
            </a:p>
          </p:txBody>
        </p:sp>
        <p:sp>
          <p:nvSpPr>
            <p:cNvPr id="45" name="Abgerundetes Rechteck 34">
              <a:extLst>
                <a:ext uri="{FF2B5EF4-FFF2-40B4-BE49-F238E27FC236}">
                  <a16:creationId xmlns:a16="http://schemas.microsoft.com/office/drawing/2014/main" id="{CD62CDCD-0FA2-4DE0-8A17-33239C8F1DC6}"/>
                </a:ext>
              </a:extLst>
            </p:cNvPr>
            <p:cNvSpPr/>
            <p:nvPr/>
          </p:nvSpPr>
          <p:spPr bwMode="auto">
            <a:xfrm>
              <a:off x="2068930" y="1768477"/>
              <a:ext cx="1405900" cy="220119"/>
            </a:xfrm>
            <a:prstGeom prst="roundRect">
              <a:avLst/>
            </a:prstGeom>
            <a:solidFill>
              <a:srgbClr val="2A79FF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Partner</a:t>
              </a:r>
            </a:p>
          </p:txBody>
        </p:sp>
        <p:sp>
          <p:nvSpPr>
            <p:cNvPr id="46" name="Abgerundetes Rechteck 35">
              <a:extLst>
                <a:ext uri="{FF2B5EF4-FFF2-40B4-BE49-F238E27FC236}">
                  <a16:creationId xmlns:a16="http://schemas.microsoft.com/office/drawing/2014/main" id="{319806E7-B4FF-4E31-82A0-3D681D636A77}"/>
                </a:ext>
              </a:extLst>
            </p:cNvPr>
            <p:cNvSpPr/>
            <p:nvPr/>
          </p:nvSpPr>
          <p:spPr bwMode="auto">
            <a:xfrm>
              <a:off x="2068930" y="4459986"/>
              <a:ext cx="1405900" cy="220119"/>
            </a:xfrm>
            <a:prstGeom prst="roundRect">
              <a:avLst/>
            </a:prstGeom>
            <a:solidFill>
              <a:srgbClr val="2A79FF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Kunden</a:t>
              </a:r>
            </a:p>
          </p:txBody>
        </p:sp>
        <p:sp>
          <p:nvSpPr>
            <p:cNvPr id="47" name="Abgerundetes Rechteck 36">
              <a:extLst>
                <a:ext uri="{FF2B5EF4-FFF2-40B4-BE49-F238E27FC236}">
                  <a16:creationId xmlns:a16="http://schemas.microsoft.com/office/drawing/2014/main" id="{A70790EB-65DE-4D31-8342-8D3058B3A061}"/>
                </a:ext>
              </a:extLst>
            </p:cNvPr>
            <p:cNvSpPr/>
            <p:nvPr/>
          </p:nvSpPr>
          <p:spPr bwMode="auto">
            <a:xfrm>
              <a:off x="5495782" y="4459469"/>
              <a:ext cx="1405900" cy="220119"/>
            </a:xfrm>
            <a:prstGeom prst="roundRect">
              <a:avLst/>
            </a:prstGeom>
            <a:solidFill>
              <a:srgbClr val="2A79FF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Interessenvertrete</a:t>
              </a:r>
            </a:p>
          </p:txBody>
        </p:sp>
        <p:sp>
          <p:nvSpPr>
            <p:cNvPr id="48" name="Abgerundetes Rechteck 45">
              <a:extLst>
                <a:ext uri="{FF2B5EF4-FFF2-40B4-BE49-F238E27FC236}">
                  <a16:creationId xmlns:a16="http://schemas.microsoft.com/office/drawing/2014/main" id="{4F06BEF9-7AAE-481E-BD28-58C1635EBD20}"/>
                </a:ext>
              </a:extLst>
            </p:cNvPr>
            <p:cNvSpPr/>
            <p:nvPr/>
          </p:nvSpPr>
          <p:spPr bwMode="auto">
            <a:xfrm>
              <a:off x="3785983" y="1768477"/>
              <a:ext cx="1405900" cy="220119"/>
            </a:xfrm>
            <a:prstGeom prst="roundRect">
              <a:avLst/>
            </a:prstGeom>
            <a:solidFill>
              <a:srgbClr val="2A79FF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Natur / Umwelt</a:t>
              </a:r>
            </a:p>
          </p:txBody>
        </p:sp>
        <p:sp>
          <p:nvSpPr>
            <p:cNvPr id="49" name="Abgerundetes Rechteck 130">
              <a:extLst>
                <a:ext uri="{FF2B5EF4-FFF2-40B4-BE49-F238E27FC236}">
                  <a16:creationId xmlns:a16="http://schemas.microsoft.com/office/drawing/2014/main" id="{0F907C41-8F82-430A-9C12-462627B0069A}"/>
                </a:ext>
              </a:extLst>
            </p:cNvPr>
            <p:cNvSpPr/>
            <p:nvPr/>
          </p:nvSpPr>
          <p:spPr bwMode="auto">
            <a:xfrm>
              <a:off x="5502390" y="2407713"/>
              <a:ext cx="1405900" cy="220119"/>
            </a:xfrm>
            <a:prstGeom prst="roundRect">
              <a:avLst/>
            </a:prstGeom>
            <a:solidFill>
              <a:srgbClr val="2A79FF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Öffentlichkeit</a:t>
              </a:r>
            </a:p>
          </p:txBody>
        </p:sp>
        <p:sp>
          <p:nvSpPr>
            <p:cNvPr id="50" name="Abgerundetes Rechteck 138">
              <a:extLst>
                <a:ext uri="{FF2B5EF4-FFF2-40B4-BE49-F238E27FC236}">
                  <a16:creationId xmlns:a16="http://schemas.microsoft.com/office/drawing/2014/main" id="{1A9574F7-17DA-45F0-8ADA-D2E03B47F6AF}"/>
                </a:ext>
              </a:extLst>
            </p:cNvPr>
            <p:cNvSpPr/>
            <p:nvPr/>
          </p:nvSpPr>
          <p:spPr bwMode="auto">
            <a:xfrm>
              <a:off x="6011875" y="3113332"/>
              <a:ext cx="1405900" cy="220119"/>
            </a:xfrm>
            <a:prstGeom prst="roundRect">
              <a:avLst/>
            </a:prstGeom>
            <a:solidFill>
              <a:srgbClr val="2A79FF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</a:rPr>
                <a:t>Wettbewerber</a:t>
              </a:r>
            </a:p>
          </p:txBody>
        </p:sp>
        <p:sp>
          <p:nvSpPr>
            <p:cNvPr id="51" name="Abgerundetes Rechteck 12">
              <a:extLst>
                <a:ext uri="{FF2B5EF4-FFF2-40B4-BE49-F238E27FC236}">
                  <a16:creationId xmlns:a16="http://schemas.microsoft.com/office/drawing/2014/main" id="{E0A0583C-09A0-436F-A8C1-171EF7D59093}"/>
                </a:ext>
              </a:extLst>
            </p:cNvPr>
            <p:cNvSpPr/>
            <p:nvPr/>
          </p:nvSpPr>
          <p:spPr bwMode="auto">
            <a:xfrm>
              <a:off x="7124327" y="1669204"/>
              <a:ext cx="16394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Verbraucherschutz</a:t>
              </a:r>
            </a:p>
          </p:txBody>
        </p:sp>
        <p:sp>
          <p:nvSpPr>
            <p:cNvPr id="52" name="Abgerundetes Rechteck 13">
              <a:extLst>
                <a:ext uri="{FF2B5EF4-FFF2-40B4-BE49-F238E27FC236}">
                  <a16:creationId xmlns:a16="http://schemas.microsoft.com/office/drawing/2014/main" id="{2BFE4F6D-662A-4134-8C97-57BC117D03C2}"/>
                </a:ext>
              </a:extLst>
            </p:cNvPr>
            <p:cNvSpPr/>
            <p:nvPr/>
          </p:nvSpPr>
          <p:spPr bwMode="auto">
            <a:xfrm>
              <a:off x="7124327" y="1926498"/>
              <a:ext cx="16394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Umweltschutz</a:t>
              </a:r>
            </a:p>
          </p:txBody>
        </p:sp>
        <p:sp>
          <p:nvSpPr>
            <p:cNvPr id="53" name="Abgerundetes Rechteck 14">
              <a:extLst>
                <a:ext uri="{FF2B5EF4-FFF2-40B4-BE49-F238E27FC236}">
                  <a16:creationId xmlns:a16="http://schemas.microsoft.com/office/drawing/2014/main" id="{816AC5EA-FC7E-4E6D-ABAB-05A25BB36719}"/>
                </a:ext>
              </a:extLst>
            </p:cNvPr>
            <p:cNvSpPr/>
            <p:nvPr/>
          </p:nvSpPr>
          <p:spPr bwMode="auto">
            <a:xfrm>
              <a:off x="7124327" y="2183794"/>
              <a:ext cx="16394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Tierschutz</a:t>
              </a:r>
            </a:p>
          </p:txBody>
        </p:sp>
        <p:sp>
          <p:nvSpPr>
            <p:cNvPr id="54" name="Abgerundetes Rechteck 15">
              <a:extLst>
                <a:ext uri="{FF2B5EF4-FFF2-40B4-BE49-F238E27FC236}">
                  <a16:creationId xmlns:a16="http://schemas.microsoft.com/office/drawing/2014/main" id="{2AC8AF71-539E-442B-A184-BE644F6D284A}"/>
                </a:ext>
              </a:extLst>
            </p:cNvPr>
            <p:cNvSpPr/>
            <p:nvPr/>
          </p:nvSpPr>
          <p:spPr bwMode="auto">
            <a:xfrm>
              <a:off x="7124327" y="2438776"/>
              <a:ext cx="16394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Bürgerinitiativen</a:t>
              </a:r>
            </a:p>
          </p:txBody>
        </p:sp>
        <p:sp>
          <p:nvSpPr>
            <p:cNvPr id="55" name="Abgerundetes Rechteck 17">
              <a:extLst>
                <a:ext uri="{FF2B5EF4-FFF2-40B4-BE49-F238E27FC236}">
                  <a16:creationId xmlns:a16="http://schemas.microsoft.com/office/drawing/2014/main" id="{6E77ABFA-C5B4-48FD-A619-85A45EF00DAB}"/>
                </a:ext>
              </a:extLst>
            </p:cNvPr>
            <p:cNvSpPr/>
            <p:nvPr/>
          </p:nvSpPr>
          <p:spPr bwMode="auto">
            <a:xfrm>
              <a:off x="7106400" y="3739083"/>
              <a:ext cx="16394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Geschäftsleitung</a:t>
              </a:r>
            </a:p>
          </p:txBody>
        </p:sp>
        <p:sp>
          <p:nvSpPr>
            <p:cNvPr id="56" name="Abgerundetes Rechteck 18">
              <a:extLst>
                <a:ext uri="{FF2B5EF4-FFF2-40B4-BE49-F238E27FC236}">
                  <a16:creationId xmlns:a16="http://schemas.microsoft.com/office/drawing/2014/main" id="{9F775F13-F834-44B2-874F-D28F4F76A0BA}"/>
                </a:ext>
              </a:extLst>
            </p:cNvPr>
            <p:cNvSpPr/>
            <p:nvPr/>
          </p:nvSpPr>
          <p:spPr bwMode="auto">
            <a:xfrm>
              <a:off x="7106400" y="3996377"/>
              <a:ext cx="16394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Management</a:t>
              </a:r>
            </a:p>
          </p:txBody>
        </p:sp>
        <p:sp>
          <p:nvSpPr>
            <p:cNvPr id="57" name="Abgerundetes Rechteck 19">
              <a:extLst>
                <a:ext uri="{FF2B5EF4-FFF2-40B4-BE49-F238E27FC236}">
                  <a16:creationId xmlns:a16="http://schemas.microsoft.com/office/drawing/2014/main" id="{640DCB1D-1EED-477A-85B6-B993C478EFE5}"/>
                </a:ext>
              </a:extLst>
            </p:cNvPr>
            <p:cNvSpPr/>
            <p:nvPr/>
          </p:nvSpPr>
          <p:spPr bwMode="auto">
            <a:xfrm>
              <a:off x="7106400" y="4253671"/>
              <a:ext cx="16394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Arbeitnehmer</a:t>
              </a:r>
            </a:p>
          </p:txBody>
        </p:sp>
        <p:sp>
          <p:nvSpPr>
            <p:cNvPr id="58" name="Abgerundetes Rechteck 21">
              <a:extLst>
                <a:ext uri="{FF2B5EF4-FFF2-40B4-BE49-F238E27FC236}">
                  <a16:creationId xmlns:a16="http://schemas.microsoft.com/office/drawing/2014/main" id="{D55BF3B9-7705-4934-9BFF-6D01B10FA88F}"/>
                </a:ext>
              </a:extLst>
            </p:cNvPr>
            <p:cNvSpPr/>
            <p:nvPr/>
          </p:nvSpPr>
          <p:spPr bwMode="auto">
            <a:xfrm>
              <a:off x="600075" y="3739083"/>
              <a:ext cx="1306092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Behörden</a:t>
              </a:r>
            </a:p>
          </p:txBody>
        </p:sp>
        <p:sp>
          <p:nvSpPr>
            <p:cNvPr id="59" name="Abgerundetes Rechteck 22">
              <a:extLst>
                <a:ext uri="{FF2B5EF4-FFF2-40B4-BE49-F238E27FC236}">
                  <a16:creationId xmlns:a16="http://schemas.microsoft.com/office/drawing/2014/main" id="{770AE089-E9D1-43C2-B395-AF9E4C62AC3E}"/>
                </a:ext>
              </a:extLst>
            </p:cNvPr>
            <p:cNvSpPr/>
            <p:nvPr/>
          </p:nvSpPr>
          <p:spPr bwMode="auto">
            <a:xfrm>
              <a:off x="600075" y="3996377"/>
              <a:ext cx="1306092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Finanzämter</a:t>
              </a:r>
            </a:p>
          </p:txBody>
        </p:sp>
        <p:sp>
          <p:nvSpPr>
            <p:cNvPr id="60" name="Abgerundetes Rechteck 23">
              <a:extLst>
                <a:ext uri="{FF2B5EF4-FFF2-40B4-BE49-F238E27FC236}">
                  <a16:creationId xmlns:a16="http://schemas.microsoft.com/office/drawing/2014/main" id="{4A7FFF98-53F2-43CB-AAA7-AF981C4C667D}"/>
                </a:ext>
              </a:extLst>
            </p:cNvPr>
            <p:cNvSpPr/>
            <p:nvPr/>
          </p:nvSpPr>
          <p:spPr bwMode="auto">
            <a:xfrm>
              <a:off x="600075" y="4253671"/>
              <a:ext cx="1306092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Rechtsystem</a:t>
              </a:r>
            </a:p>
          </p:txBody>
        </p:sp>
        <p:sp>
          <p:nvSpPr>
            <p:cNvPr id="61" name="Abgerundetes Rechteck 25">
              <a:extLst>
                <a:ext uri="{FF2B5EF4-FFF2-40B4-BE49-F238E27FC236}">
                  <a16:creationId xmlns:a16="http://schemas.microsoft.com/office/drawing/2014/main" id="{5BC822C8-0B3E-49B9-BEE6-3A22770AD8D0}"/>
                </a:ext>
              </a:extLst>
            </p:cNvPr>
            <p:cNvSpPr/>
            <p:nvPr/>
          </p:nvSpPr>
          <p:spPr bwMode="auto">
            <a:xfrm>
              <a:off x="600075" y="2407713"/>
              <a:ext cx="1306092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Banken</a:t>
              </a:r>
            </a:p>
          </p:txBody>
        </p:sp>
        <p:sp>
          <p:nvSpPr>
            <p:cNvPr id="62" name="Abgerundetes Rechteck 26">
              <a:extLst>
                <a:ext uri="{FF2B5EF4-FFF2-40B4-BE49-F238E27FC236}">
                  <a16:creationId xmlns:a16="http://schemas.microsoft.com/office/drawing/2014/main" id="{87624C1A-DC8D-4BF1-B550-C33BF0DC2875}"/>
                </a:ext>
              </a:extLst>
            </p:cNvPr>
            <p:cNvSpPr/>
            <p:nvPr/>
          </p:nvSpPr>
          <p:spPr bwMode="auto">
            <a:xfrm>
              <a:off x="600075" y="2665008"/>
              <a:ext cx="1306092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Aktionäre</a:t>
              </a:r>
            </a:p>
          </p:txBody>
        </p:sp>
        <p:sp>
          <p:nvSpPr>
            <p:cNvPr id="63" name="Abgerundetes Rechteck 27">
              <a:extLst>
                <a:ext uri="{FF2B5EF4-FFF2-40B4-BE49-F238E27FC236}">
                  <a16:creationId xmlns:a16="http://schemas.microsoft.com/office/drawing/2014/main" id="{F090424E-2D33-4733-BF49-67FFB6D4660A}"/>
                </a:ext>
              </a:extLst>
            </p:cNvPr>
            <p:cNvSpPr/>
            <p:nvPr/>
          </p:nvSpPr>
          <p:spPr bwMode="auto">
            <a:xfrm>
              <a:off x="600075" y="2922303"/>
              <a:ext cx="1306092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Investoren</a:t>
              </a:r>
            </a:p>
          </p:txBody>
        </p:sp>
        <p:sp>
          <p:nvSpPr>
            <p:cNvPr id="64" name="Abgerundetes Rechteck 28">
              <a:extLst>
                <a:ext uri="{FF2B5EF4-FFF2-40B4-BE49-F238E27FC236}">
                  <a16:creationId xmlns:a16="http://schemas.microsoft.com/office/drawing/2014/main" id="{2D4438F8-43CD-4DB3-BA13-A9D72DCE5A62}"/>
                </a:ext>
              </a:extLst>
            </p:cNvPr>
            <p:cNvSpPr/>
            <p:nvPr/>
          </p:nvSpPr>
          <p:spPr bwMode="auto">
            <a:xfrm>
              <a:off x="600075" y="3185301"/>
              <a:ext cx="1306092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Versicherungen</a:t>
              </a:r>
            </a:p>
          </p:txBody>
        </p:sp>
        <p:sp>
          <p:nvSpPr>
            <p:cNvPr id="65" name="Abgerundetes Rechteck 30">
              <a:extLst>
                <a:ext uri="{FF2B5EF4-FFF2-40B4-BE49-F238E27FC236}">
                  <a16:creationId xmlns:a16="http://schemas.microsoft.com/office/drawing/2014/main" id="{5D7E2AB9-2087-44F9-9A07-5E11E47D6A10}"/>
                </a:ext>
              </a:extLst>
            </p:cNvPr>
            <p:cNvSpPr/>
            <p:nvPr/>
          </p:nvSpPr>
          <p:spPr bwMode="auto">
            <a:xfrm>
              <a:off x="3780837" y="4806384"/>
              <a:ext cx="14153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Lieferanten</a:t>
              </a:r>
            </a:p>
          </p:txBody>
        </p:sp>
        <p:sp>
          <p:nvSpPr>
            <p:cNvPr id="66" name="Abgerundetes Rechteck 31">
              <a:extLst>
                <a:ext uri="{FF2B5EF4-FFF2-40B4-BE49-F238E27FC236}">
                  <a16:creationId xmlns:a16="http://schemas.microsoft.com/office/drawing/2014/main" id="{327956F6-504A-4B30-81C4-0C1CE20E068E}"/>
                </a:ext>
              </a:extLst>
            </p:cNvPr>
            <p:cNvSpPr/>
            <p:nvPr/>
          </p:nvSpPr>
          <p:spPr bwMode="auto">
            <a:xfrm>
              <a:off x="3780837" y="5063680"/>
              <a:ext cx="14153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Versorger</a:t>
              </a:r>
            </a:p>
          </p:txBody>
        </p:sp>
        <p:sp>
          <p:nvSpPr>
            <p:cNvPr id="67" name="Abgerundetes Rechteck 32">
              <a:extLst>
                <a:ext uri="{FF2B5EF4-FFF2-40B4-BE49-F238E27FC236}">
                  <a16:creationId xmlns:a16="http://schemas.microsoft.com/office/drawing/2014/main" id="{F6CE5EF3-57F6-472C-8ADF-CFF8B22D9139}"/>
                </a:ext>
              </a:extLst>
            </p:cNvPr>
            <p:cNvSpPr/>
            <p:nvPr/>
          </p:nvSpPr>
          <p:spPr bwMode="auto">
            <a:xfrm>
              <a:off x="3780837" y="5320974"/>
              <a:ext cx="14153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Entsorger</a:t>
              </a:r>
            </a:p>
          </p:txBody>
        </p:sp>
        <p:sp>
          <p:nvSpPr>
            <p:cNvPr id="68" name="Abgerundetes Rechteck 40">
              <a:extLst>
                <a:ext uri="{FF2B5EF4-FFF2-40B4-BE49-F238E27FC236}">
                  <a16:creationId xmlns:a16="http://schemas.microsoft.com/office/drawing/2014/main" id="{CDD5E43E-4471-40CD-AC6E-6E9109A84DB1}"/>
                </a:ext>
              </a:extLst>
            </p:cNvPr>
            <p:cNvSpPr/>
            <p:nvPr/>
          </p:nvSpPr>
          <p:spPr bwMode="auto">
            <a:xfrm>
              <a:off x="5477854" y="4806384"/>
              <a:ext cx="14153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Betriegbsräte</a:t>
              </a:r>
            </a:p>
          </p:txBody>
        </p:sp>
        <p:sp>
          <p:nvSpPr>
            <p:cNvPr id="69" name="Abgerundetes Rechteck 41">
              <a:extLst>
                <a:ext uri="{FF2B5EF4-FFF2-40B4-BE49-F238E27FC236}">
                  <a16:creationId xmlns:a16="http://schemas.microsoft.com/office/drawing/2014/main" id="{05A1994D-F950-4B19-90CE-696AAEE9137E}"/>
                </a:ext>
              </a:extLst>
            </p:cNvPr>
            <p:cNvSpPr/>
            <p:nvPr/>
          </p:nvSpPr>
          <p:spPr bwMode="auto">
            <a:xfrm>
              <a:off x="5477854" y="5063680"/>
              <a:ext cx="14153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Personalräte</a:t>
              </a:r>
            </a:p>
          </p:txBody>
        </p:sp>
        <p:sp>
          <p:nvSpPr>
            <p:cNvPr id="70" name="Abgerundetes Rechteck 42">
              <a:extLst>
                <a:ext uri="{FF2B5EF4-FFF2-40B4-BE49-F238E27FC236}">
                  <a16:creationId xmlns:a16="http://schemas.microsoft.com/office/drawing/2014/main" id="{D7E0BDE3-3FB0-4488-BE0C-83C98B4B3C58}"/>
                </a:ext>
              </a:extLst>
            </p:cNvPr>
            <p:cNvSpPr/>
            <p:nvPr/>
          </p:nvSpPr>
          <p:spPr bwMode="auto">
            <a:xfrm>
              <a:off x="5477854" y="5320974"/>
              <a:ext cx="14153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Kammern</a:t>
              </a:r>
            </a:p>
          </p:txBody>
        </p:sp>
        <p:sp>
          <p:nvSpPr>
            <p:cNvPr id="71" name="Abgerundetes Rechteck 43">
              <a:extLst>
                <a:ext uri="{FF2B5EF4-FFF2-40B4-BE49-F238E27FC236}">
                  <a16:creationId xmlns:a16="http://schemas.microsoft.com/office/drawing/2014/main" id="{F7004B2D-65FC-43C7-A828-9D92A7FBD729}"/>
                </a:ext>
              </a:extLst>
            </p:cNvPr>
            <p:cNvSpPr/>
            <p:nvPr/>
          </p:nvSpPr>
          <p:spPr bwMode="auto">
            <a:xfrm>
              <a:off x="5477854" y="5582195"/>
              <a:ext cx="1415366" cy="220119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Verb. / Gewerksch.</a:t>
              </a:r>
            </a:p>
          </p:txBody>
        </p:sp>
        <p:sp>
          <p:nvSpPr>
            <p:cNvPr id="72" name="Abgerundetes Rechteck 9">
              <a:extLst>
                <a:ext uri="{FF2B5EF4-FFF2-40B4-BE49-F238E27FC236}">
                  <a16:creationId xmlns:a16="http://schemas.microsoft.com/office/drawing/2014/main" id="{6227C078-3B97-456C-A56E-65D6A533A292}"/>
                </a:ext>
              </a:extLst>
            </p:cNvPr>
            <p:cNvSpPr/>
            <p:nvPr/>
          </p:nvSpPr>
          <p:spPr bwMode="auto">
            <a:xfrm>
              <a:off x="5501884" y="1546972"/>
              <a:ext cx="1406401" cy="20869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Medien / Presse</a:t>
              </a:r>
            </a:p>
          </p:txBody>
        </p:sp>
        <p:sp>
          <p:nvSpPr>
            <p:cNvPr id="73" name="Abgerundetes Rechteck 10">
              <a:extLst>
                <a:ext uri="{FF2B5EF4-FFF2-40B4-BE49-F238E27FC236}">
                  <a16:creationId xmlns:a16="http://schemas.microsoft.com/office/drawing/2014/main" id="{8EBC8E61-FD74-4823-A8A8-BD20AADD9F9E}"/>
                </a:ext>
              </a:extLst>
            </p:cNvPr>
            <p:cNvSpPr/>
            <p:nvPr/>
          </p:nvSpPr>
          <p:spPr bwMode="auto">
            <a:xfrm>
              <a:off x="5501884" y="1804266"/>
              <a:ext cx="1406401" cy="20869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Politik</a:t>
              </a:r>
            </a:p>
          </p:txBody>
        </p:sp>
        <p:sp>
          <p:nvSpPr>
            <p:cNvPr id="74" name="Abgerundetes Rechteck 11">
              <a:extLst>
                <a:ext uri="{FF2B5EF4-FFF2-40B4-BE49-F238E27FC236}">
                  <a16:creationId xmlns:a16="http://schemas.microsoft.com/office/drawing/2014/main" id="{CD12D154-6EA5-4AC7-8128-2155FE6EBBB7}"/>
                </a:ext>
              </a:extLst>
            </p:cNvPr>
            <p:cNvSpPr/>
            <p:nvPr/>
          </p:nvSpPr>
          <p:spPr bwMode="auto">
            <a:xfrm>
              <a:off x="5501884" y="2061562"/>
              <a:ext cx="1406401" cy="208694"/>
            </a:xfrm>
            <a:prstGeom prst="round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>
              <a:outerShdw blurRad="127000" dist="635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/>
                </a:rPr>
                <a:t>Interessengruppen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7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A6B0C-819F-4B6C-A66F-185C4CD2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Stakeholder-Analyse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865462-5582-4EBF-AD99-C06B6EEFB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8B0C-1D33-46FF-82B8-A5A6266E80F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4230A4-4604-4A39-A5EA-85995323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3CC12F0-5DC1-49C6-84DC-255BF872E958}"/>
              </a:ext>
            </a:extLst>
          </p:cNvPr>
          <p:cNvSpPr/>
          <p:nvPr/>
        </p:nvSpPr>
        <p:spPr bwMode="auto">
          <a:xfrm>
            <a:off x="12148960" y="1622358"/>
            <a:ext cx="1982652" cy="28661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</a:rPr>
              <a:t>Toolbox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C566A9-F009-4D41-B887-ED6FF192B69C}"/>
              </a:ext>
            </a:extLst>
          </p:cNvPr>
          <p:cNvSpPr txBox="1"/>
          <p:nvPr/>
        </p:nvSpPr>
        <p:spPr>
          <a:xfrm>
            <a:off x="444500" y="5874272"/>
            <a:ext cx="60131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TIPP: Führen Sie die Stakeholder-Analyse mehrfach während des Projektverlaufs durch, besonders bei neuen Projektphasen.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64520D1-7CF4-4EB6-8711-5EAA48495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278772"/>
              </p:ext>
            </p:extLst>
          </p:nvPr>
        </p:nvGraphicFramePr>
        <p:xfrm>
          <a:off x="529478" y="1622358"/>
          <a:ext cx="10253676" cy="4246567"/>
        </p:xfrm>
        <a:graphic>
          <a:graphicData uri="http://schemas.openxmlformats.org/drawingml/2006/table">
            <a:tbl>
              <a:tblPr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99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Stakeholder</a:t>
                      </a:r>
                      <a:endParaRPr lang="de-DE" sz="12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5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Ziele</a:t>
                      </a:r>
                      <a:r>
                        <a:rPr lang="de-DE" sz="1200" b="1" baseline="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 / </a:t>
                      </a:r>
                      <a:br>
                        <a:rPr lang="de-DE" sz="1200" b="1" baseline="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</a:br>
                      <a:r>
                        <a:rPr lang="de-DE" sz="1200" b="1" baseline="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Interessen</a:t>
                      </a:r>
                      <a:endParaRPr lang="de-DE" sz="12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5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Einstellung</a:t>
                      </a:r>
                      <a:r>
                        <a:rPr lang="de-DE" sz="1200" b="1" baseline="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zum </a:t>
                      </a:r>
                      <a:br>
                        <a:rPr lang="de-DE" sz="1200" b="1" baseline="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de-DE" sz="1200" b="1" baseline="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Projekt </a:t>
                      </a:r>
                      <a:endParaRPr lang="de-DE" sz="1200" b="0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5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Einfluss des</a:t>
                      </a:r>
                      <a:br>
                        <a:rPr lang="de-DE" sz="1200" b="1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de-DE" sz="1200" b="1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Stakeholder</a:t>
                      </a:r>
                      <a:r>
                        <a:rPr lang="de-DE" sz="1200" b="1" baseline="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s</a:t>
                      </a:r>
                      <a:endParaRPr lang="de-DE" sz="1200" b="0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5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kern="120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Impact</a:t>
                      </a:r>
                      <a:r>
                        <a:rPr lang="de-DE" sz="1200" b="1" kern="1200" baseline="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/ </a:t>
                      </a:r>
                      <a:br>
                        <a:rPr lang="de-DE" sz="1200" b="1" kern="1200" baseline="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de-DE" sz="1200" b="1" kern="1200" baseline="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Machteinfluss</a:t>
                      </a:r>
                      <a:endParaRPr lang="de-DE" sz="1200" b="0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72000" marB="7200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5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333333"/>
                          </a:solidFill>
                          <a:latin typeface="+mj-lt"/>
                          <a:ea typeface="+mn-ea"/>
                          <a:cs typeface="+mn-cs"/>
                        </a:rPr>
                        <a:t>Auftraggeber</a:t>
                      </a:r>
                      <a:endParaRPr lang="de-DE" sz="1200" kern="1200" dirty="0">
                        <a:solidFill>
                          <a:srgbClr val="33333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Stellt </a:t>
                      </a:r>
                      <a:r>
                        <a:rPr lang="de-DE" sz="900" kern="1200" baseline="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Geld und Ressourcen </a:t>
                      </a:r>
                      <a:br>
                        <a:rPr lang="de-DE" sz="900" kern="1200" baseline="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900" kern="1200" baseline="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zur Verfügung. Wünscht ein professionelles Projekt-management.</a:t>
                      </a:r>
                      <a:endParaRPr lang="de-DE" sz="900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333333"/>
                          </a:solidFill>
                          <a:latin typeface="+mj-lt"/>
                          <a:ea typeface="+mn-ea"/>
                          <a:cs typeface="+mn-cs"/>
                        </a:rPr>
                        <a:t>Positiv</a:t>
                      </a:r>
                      <a:endParaRPr lang="de-DE" sz="1800" b="1" kern="1200" dirty="0">
                        <a:solidFill>
                          <a:srgbClr val="33333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Direkt </a:t>
                      </a:r>
                      <a:r>
                        <a:rPr lang="de-DE" sz="1400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(Mittel)</a:t>
                      </a:r>
                      <a:endParaRPr lang="de-DE" sz="1400" b="1" dirty="0">
                        <a:solidFill>
                          <a:srgbClr val="333333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Hoch</a:t>
                      </a:r>
                      <a:endParaRPr lang="de-DE" sz="1400" b="1" dirty="0">
                        <a:solidFill>
                          <a:srgbClr val="333333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333333"/>
                          </a:solidFill>
                          <a:latin typeface="+mj-lt"/>
                          <a:ea typeface="+mn-ea"/>
                          <a:cs typeface="+mn-cs"/>
                        </a:rPr>
                        <a:t>Mitarbeiter</a:t>
                      </a:r>
                      <a:endParaRPr lang="de-DE" sz="1200" kern="1200" dirty="0">
                        <a:solidFill>
                          <a:srgbClr val="33333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Stellt</a:t>
                      </a:r>
                      <a:r>
                        <a:rPr lang="de-DE" sz="900" kern="1200" baseline="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 sein fachliches </a:t>
                      </a:r>
                      <a:br>
                        <a:rPr lang="de-DE" sz="900" kern="1200" baseline="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900" kern="1200" baseline="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Know-how zur Verfügung.</a:t>
                      </a:r>
                      <a:endParaRPr lang="de-DE" sz="900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333333"/>
                          </a:solidFill>
                          <a:latin typeface="+mj-lt"/>
                          <a:ea typeface="+mn-ea"/>
                          <a:cs typeface="+mn-cs"/>
                        </a:rPr>
                        <a:t>Neutral</a:t>
                      </a:r>
                      <a:endParaRPr lang="de-DE" sz="1800" b="1" kern="1200" dirty="0">
                        <a:solidFill>
                          <a:srgbClr val="33333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Direkt</a:t>
                      </a:r>
                      <a:r>
                        <a:rPr lang="de-DE" sz="1400" b="0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de-DE" sz="1400" b="0" dirty="0" err="1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Gross</a:t>
                      </a:r>
                      <a:r>
                        <a:rPr lang="de-DE" sz="1400" b="0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)</a:t>
                      </a:r>
                      <a:endParaRPr lang="de-DE" sz="1400" b="1" dirty="0">
                        <a:solidFill>
                          <a:srgbClr val="333333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Mittel</a:t>
                      </a:r>
                      <a:endParaRPr lang="de-DE" sz="1400" b="1" kern="1200" dirty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333333"/>
                          </a:solidFill>
                          <a:latin typeface="+mj-lt"/>
                          <a:ea typeface="+mn-ea"/>
                          <a:cs typeface="+mn-cs"/>
                        </a:rPr>
                        <a:t>Business-Vertreter</a:t>
                      </a:r>
                      <a:endParaRPr lang="de-DE" sz="1200" kern="1200" dirty="0">
                        <a:solidFill>
                          <a:srgbClr val="33333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Möchte das Projekt</a:t>
                      </a:r>
                      <a:r>
                        <a:rPr lang="de-DE" sz="900" kern="1200" baseline="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900" kern="1200" baseline="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900" kern="1200" baseline="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unbedingt.</a:t>
                      </a:r>
                      <a:endParaRPr lang="de-DE" sz="900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Positiv</a:t>
                      </a:r>
                      <a:endParaRPr lang="de-DE" sz="1800" b="1" kern="1200" dirty="0">
                        <a:solidFill>
                          <a:srgbClr val="3333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Direkt</a:t>
                      </a:r>
                      <a:r>
                        <a:rPr lang="de-DE" sz="1400" b="0" kern="12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de-DE" sz="1400" b="0" kern="1200" dirty="0" err="1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Gross</a:t>
                      </a:r>
                      <a:r>
                        <a:rPr lang="de-DE" sz="1400" b="0" kern="12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Arial"/>
                        </a:rPr>
                        <a:t>)</a:t>
                      </a:r>
                      <a:endParaRPr lang="de-DE" sz="1400" b="1" kern="1200" dirty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333333"/>
                          </a:solidFill>
                          <a:latin typeface="+mj-lt"/>
                          <a:ea typeface="+mn-ea"/>
                          <a:cs typeface="+mn-cs"/>
                        </a:rPr>
                        <a:t>Gering</a:t>
                      </a:r>
                      <a:endParaRPr lang="de-DE" sz="1400" b="1" kern="1200" dirty="0">
                        <a:solidFill>
                          <a:srgbClr val="33333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333333"/>
                          </a:solidFill>
                          <a:latin typeface="+mj-lt"/>
                          <a:ea typeface="+mn-ea"/>
                          <a:cs typeface="+mn-cs"/>
                        </a:rPr>
                        <a:t>Umweltverband</a:t>
                      </a:r>
                      <a:endParaRPr lang="de-DE" sz="1200" kern="1200" dirty="0">
                        <a:solidFill>
                          <a:srgbClr val="33333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2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rPr>
                        <a:t>Will das Projekt boykottieren  und nach Möglichkeit aufhalten.</a:t>
                      </a: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Negativ</a:t>
                      </a: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Indirekt</a:t>
                      </a:r>
                      <a:r>
                        <a:rPr lang="de-DE" sz="1400" b="0" baseline="0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 (Klein)</a:t>
                      </a:r>
                      <a:endParaRPr lang="de-DE" sz="1400" b="1" dirty="0">
                        <a:solidFill>
                          <a:srgbClr val="333333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333333"/>
                          </a:solidFill>
                          <a:latin typeface="+mj-lt"/>
                          <a:ea typeface="+mn-ea"/>
                          <a:cs typeface="+mn-cs"/>
                        </a:rPr>
                        <a:t>Gering</a:t>
                      </a:r>
                      <a:endParaRPr lang="de-DE" sz="1400" b="1" kern="1200" dirty="0">
                        <a:solidFill>
                          <a:srgbClr val="33333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…</a:t>
                      </a: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900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…</a:t>
                      </a: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…</a:t>
                      </a: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…</a:t>
                      </a: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solidFill>
                            <a:srgbClr val="333333"/>
                          </a:solidFill>
                          <a:latin typeface="+mj-lt"/>
                          <a:ea typeface="Times New Roman"/>
                          <a:cs typeface="Arial"/>
                        </a:rPr>
                        <a:t>…</a:t>
                      </a:r>
                    </a:p>
                  </a:txBody>
                  <a:tcPr marL="90170" marR="90170" marT="72000" marB="7200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Pfeil nach unten 7">
            <a:extLst>
              <a:ext uri="{FF2B5EF4-FFF2-40B4-BE49-F238E27FC236}">
                <a16:creationId xmlns:a16="http://schemas.microsoft.com/office/drawing/2014/main" id="{98841939-90AE-4FBF-BFE0-F9320584D676}"/>
              </a:ext>
            </a:extLst>
          </p:cNvPr>
          <p:cNvSpPr/>
          <p:nvPr/>
        </p:nvSpPr>
        <p:spPr bwMode="auto">
          <a:xfrm rot="10800000">
            <a:off x="6716950" y="2357283"/>
            <a:ext cx="328773" cy="318499"/>
          </a:xfrm>
          <a:prstGeom prst="downArrow">
            <a:avLst/>
          </a:prstGeom>
          <a:solidFill>
            <a:srgbClr val="F8F8F8"/>
          </a:solidFill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Pfeil nach unten 8">
            <a:extLst>
              <a:ext uri="{FF2B5EF4-FFF2-40B4-BE49-F238E27FC236}">
                <a16:creationId xmlns:a16="http://schemas.microsoft.com/office/drawing/2014/main" id="{E6E6222A-ACBF-4225-B0AA-08A270ED75F7}"/>
              </a:ext>
            </a:extLst>
          </p:cNvPr>
          <p:cNvSpPr/>
          <p:nvPr/>
        </p:nvSpPr>
        <p:spPr bwMode="auto">
          <a:xfrm rot="16200000">
            <a:off x="6716950" y="3124743"/>
            <a:ext cx="328773" cy="318499"/>
          </a:xfrm>
          <a:prstGeom prst="downArrow">
            <a:avLst/>
          </a:prstGeom>
          <a:solidFill>
            <a:srgbClr val="F8F8F8"/>
          </a:solidFill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Pfeil nach unten 9">
            <a:extLst>
              <a:ext uri="{FF2B5EF4-FFF2-40B4-BE49-F238E27FC236}">
                <a16:creationId xmlns:a16="http://schemas.microsoft.com/office/drawing/2014/main" id="{4525F9F5-E33D-4A0A-9AD1-D56AE299DEDC}"/>
              </a:ext>
            </a:extLst>
          </p:cNvPr>
          <p:cNvSpPr/>
          <p:nvPr/>
        </p:nvSpPr>
        <p:spPr bwMode="auto">
          <a:xfrm>
            <a:off x="6716950" y="4593256"/>
            <a:ext cx="328773" cy="318499"/>
          </a:xfrm>
          <a:prstGeom prst="downArrow">
            <a:avLst/>
          </a:prstGeom>
          <a:solidFill>
            <a:srgbClr val="F8F8F8"/>
          </a:solidFill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Pfeil nach unten 10">
            <a:extLst>
              <a:ext uri="{FF2B5EF4-FFF2-40B4-BE49-F238E27FC236}">
                <a16:creationId xmlns:a16="http://schemas.microsoft.com/office/drawing/2014/main" id="{3BA8B6C1-6B61-4286-AEF6-5015B8552CA0}"/>
              </a:ext>
            </a:extLst>
          </p:cNvPr>
          <p:cNvSpPr/>
          <p:nvPr/>
        </p:nvSpPr>
        <p:spPr bwMode="auto">
          <a:xfrm rot="10800000">
            <a:off x="6716950" y="3827321"/>
            <a:ext cx="328773" cy="318499"/>
          </a:xfrm>
          <a:prstGeom prst="downArrow">
            <a:avLst/>
          </a:prstGeom>
          <a:solidFill>
            <a:srgbClr val="F8F8F8"/>
          </a:solidFill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F27D72E-1670-429B-A72B-E971F6F03002}"/>
              </a:ext>
            </a:extLst>
          </p:cNvPr>
          <p:cNvGrpSpPr/>
          <p:nvPr/>
        </p:nvGrpSpPr>
        <p:grpSpPr>
          <a:xfrm>
            <a:off x="12357264" y="2150290"/>
            <a:ext cx="441936" cy="441936"/>
            <a:chOff x="9472773" y="1160980"/>
            <a:chExt cx="770562" cy="770562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BEDB66D-98FB-4D8D-B656-5249A39EE11F}"/>
                </a:ext>
              </a:extLst>
            </p:cNvPr>
            <p:cNvSpPr/>
            <p:nvPr/>
          </p:nvSpPr>
          <p:spPr bwMode="auto">
            <a:xfrm>
              <a:off x="9472773" y="1160980"/>
              <a:ext cx="770562" cy="770562"/>
            </a:xfrm>
            <a:prstGeom prst="ellipse">
              <a:avLst/>
            </a:prstGeom>
            <a:solidFill>
              <a:srgbClr val="FFC000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A15882F-9EAC-4A0A-992F-B4532F673B1C}"/>
                </a:ext>
              </a:extLst>
            </p:cNvPr>
            <p:cNvSpPr/>
            <p:nvPr/>
          </p:nvSpPr>
          <p:spPr bwMode="auto">
            <a:xfrm>
              <a:off x="9667982" y="1397120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718A67E6-DF05-456D-9D91-8CF41762E6EA}"/>
                </a:ext>
              </a:extLst>
            </p:cNvPr>
            <p:cNvSpPr/>
            <p:nvPr/>
          </p:nvSpPr>
          <p:spPr bwMode="auto">
            <a:xfrm>
              <a:off x="9965285" y="1397120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Halbbogen 16">
              <a:extLst>
                <a:ext uri="{FF2B5EF4-FFF2-40B4-BE49-F238E27FC236}">
                  <a16:creationId xmlns:a16="http://schemas.microsoft.com/office/drawing/2014/main" id="{7E2A6755-36C3-4B07-9706-FA56B17C3DE2}"/>
                </a:ext>
              </a:extLst>
            </p:cNvPr>
            <p:cNvSpPr/>
            <p:nvPr/>
          </p:nvSpPr>
          <p:spPr bwMode="auto">
            <a:xfrm>
              <a:off x="9673046" y="1613265"/>
              <a:ext cx="369025" cy="193589"/>
            </a:xfrm>
            <a:prstGeom prst="blockArc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2263192-08A0-45B9-B8DE-7CF61C74B5B2}"/>
              </a:ext>
            </a:extLst>
          </p:cNvPr>
          <p:cNvGrpSpPr/>
          <p:nvPr/>
        </p:nvGrpSpPr>
        <p:grpSpPr>
          <a:xfrm>
            <a:off x="12357264" y="3246101"/>
            <a:ext cx="441936" cy="441936"/>
            <a:chOff x="9472773" y="2060848"/>
            <a:chExt cx="770562" cy="770562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8FD5A2E-FE1D-4C33-95FB-724BB0A1A095}"/>
                </a:ext>
              </a:extLst>
            </p:cNvPr>
            <p:cNvSpPr/>
            <p:nvPr/>
          </p:nvSpPr>
          <p:spPr bwMode="auto">
            <a:xfrm>
              <a:off x="9472773" y="2060848"/>
              <a:ext cx="770562" cy="770562"/>
            </a:xfrm>
            <a:prstGeom prst="ellipse">
              <a:avLst/>
            </a:prstGeom>
            <a:solidFill>
              <a:srgbClr val="FFC000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43B5B3C-AC8E-4DED-B584-37B2A31CAB11}"/>
                </a:ext>
              </a:extLst>
            </p:cNvPr>
            <p:cNvSpPr/>
            <p:nvPr/>
          </p:nvSpPr>
          <p:spPr bwMode="auto">
            <a:xfrm>
              <a:off x="9667982" y="2296988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69295CA-5C96-4725-9127-34565489C9D2}"/>
                </a:ext>
              </a:extLst>
            </p:cNvPr>
            <p:cNvSpPr/>
            <p:nvPr/>
          </p:nvSpPr>
          <p:spPr bwMode="auto">
            <a:xfrm>
              <a:off x="9965285" y="2296988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Halbbogen 21">
              <a:extLst>
                <a:ext uri="{FF2B5EF4-FFF2-40B4-BE49-F238E27FC236}">
                  <a16:creationId xmlns:a16="http://schemas.microsoft.com/office/drawing/2014/main" id="{44F47CCD-8477-4B0C-AAEA-C2EB6266BEF0}"/>
                </a:ext>
              </a:extLst>
            </p:cNvPr>
            <p:cNvSpPr/>
            <p:nvPr/>
          </p:nvSpPr>
          <p:spPr bwMode="auto">
            <a:xfrm flipV="1">
              <a:off x="9673046" y="2454613"/>
              <a:ext cx="369025" cy="193589"/>
            </a:xfrm>
            <a:prstGeom prst="blockArc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C9C7945-1725-493E-BBCB-877A3F7C2569}"/>
              </a:ext>
            </a:extLst>
          </p:cNvPr>
          <p:cNvGrpSpPr/>
          <p:nvPr/>
        </p:nvGrpSpPr>
        <p:grpSpPr>
          <a:xfrm>
            <a:off x="12357264" y="2706102"/>
            <a:ext cx="441936" cy="441936"/>
            <a:chOff x="9472773" y="2996952"/>
            <a:chExt cx="770562" cy="770562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0779FD6-BDED-484B-908C-03D9E52743BD}"/>
                </a:ext>
              </a:extLst>
            </p:cNvPr>
            <p:cNvSpPr/>
            <p:nvPr/>
          </p:nvSpPr>
          <p:spPr bwMode="auto">
            <a:xfrm>
              <a:off x="9472773" y="2996952"/>
              <a:ext cx="770562" cy="770562"/>
            </a:xfrm>
            <a:prstGeom prst="ellipse">
              <a:avLst/>
            </a:prstGeom>
            <a:solidFill>
              <a:srgbClr val="FFC000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1CF0CBBC-92BF-4A41-B573-02838FFAE8DB}"/>
                </a:ext>
              </a:extLst>
            </p:cNvPr>
            <p:cNvSpPr/>
            <p:nvPr/>
          </p:nvSpPr>
          <p:spPr bwMode="auto">
            <a:xfrm>
              <a:off x="9667982" y="3233092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B9A1F85-8E38-4098-8629-79250F130666}"/>
                </a:ext>
              </a:extLst>
            </p:cNvPr>
            <p:cNvSpPr/>
            <p:nvPr/>
          </p:nvSpPr>
          <p:spPr bwMode="auto">
            <a:xfrm>
              <a:off x="9965285" y="3233092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01E62A1A-98CD-48F9-942C-3965DFA72464}"/>
                </a:ext>
              </a:extLst>
            </p:cNvPr>
            <p:cNvSpPr/>
            <p:nvPr/>
          </p:nvSpPr>
          <p:spPr bwMode="auto">
            <a:xfrm>
              <a:off x="9678010" y="3496666"/>
              <a:ext cx="351129" cy="45719"/>
            </a:xfrm>
            <a:prstGeom prst="rect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3C11E60-4BFA-4C55-BB3A-55B40D77989E}"/>
              </a:ext>
            </a:extLst>
          </p:cNvPr>
          <p:cNvGrpSpPr/>
          <p:nvPr/>
        </p:nvGrpSpPr>
        <p:grpSpPr>
          <a:xfrm>
            <a:off x="12929099" y="2150290"/>
            <a:ext cx="441936" cy="441936"/>
            <a:chOff x="9472773" y="1160980"/>
            <a:chExt cx="770562" cy="770562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6E7FBF6-F583-4C0D-BAC8-C0B20CDE3AC5}"/>
                </a:ext>
              </a:extLst>
            </p:cNvPr>
            <p:cNvSpPr/>
            <p:nvPr/>
          </p:nvSpPr>
          <p:spPr bwMode="auto">
            <a:xfrm>
              <a:off x="9472773" y="1160980"/>
              <a:ext cx="770562" cy="770562"/>
            </a:xfrm>
            <a:prstGeom prst="ellipse">
              <a:avLst/>
            </a:prstGeom>
            <a:solidFill>
              <a:srgbClr val="F5431F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760E452-31C0-4C04-8D3B-9010BE5753EE}"/>
                </a:ext>
              </a:extLst>
            </p:cNvPr>
            <p:cNvSpPr/>
            <p:nvPr/>
          </p:nvSpPr>
          <p:spPr bwMode="auto">
            <a:xfrm>
              <a:off x="9667982" y="1397120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B288117E-8B6A-46A3-94DE-96CB5234B930}"/>
                </a:ext>
              </a:extLst>
            </p:cNvPr>
            <p:cNvSpPr/>
            <p:nvPr/>
          </p:nvSpPr>
          <p:spPr bwMode="auto">
            <a:xfrm>
              <a:off x="9965285" y="1397120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Halbbogen 31">
              <a:extLst>
                <a:ext uri="{FF2B5EF4-FFF2-40B4-BE49-F238E27FC236}">
                  <a16:creationId xmlns:a16="http://schemas.microsoft.com/office/drawing/2014/main" id="{FA49B492-3507-4EE7-BD6B-E1AE8192AFD2}"/>
                </a:ext>
              </a:extLst>
            </p:cNvPr>
            <p:cNvSpPr/>
            <p:nvPr/>
          </p:nvSpPr>
          <p:spPr bwMode="auto">
            <a:xfrm>
              <a:off x="9673046" y="1613265"/>
              <a:ext cx="369025" cy="193589"/>
            </a:xfrm>
            <a:prstGeom prst="blockArc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2016BB0-3DCB-4B0C-A320-6D66AF50B745}"/>
              </a:ext>
            </a:extLst>
          </p:cNvPr>
          <p:cNvGrpSpPr/>
          <p:nvPr/>
        </p:nvGrpSpPr>
        <p:grpSpPr>
          <a:xfrm>
            <a:off x="12929099" y="3246101"/>
            <a:ext cx="441936" cy="441936"/>
            <a:chOff x="9472773" y="2060848"/>
            <a:chExt cx="770562" cy="770562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1D9FE260-0F75-4860-A28E-5FD76D07A927}"/>
                </a:ext>
              </a:extLst>
            </p:cNvPr>
            <p:cNvSpPr/>
            <p:nvPr/>
          </p:nvSpPr>
          <p:spPr bwMode="auto">
            <a:xfrm>
              <a:off x="9472773" y="2060848"/>
              <a:ext cx="770562" cy="770562"/>
            </a:xfrm>
            <a:prstGeom prst="ellipse">
              <a:avLst/>
            </a:prstGeom>
            <a:solidFill>
              <a:srgbClr val="92D050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649A205D-2EF9-4862-A282-12650AE02EAB}"/>
                </a:ext>
              </a:extLst>
            </p:cNvPr>
            <p:cNvSpPr/>
            <p:nvPr/>
          </p:nvSpPr>
          <p:spPr bwMode="auto">
            <a:xfrm>
              <a:off x="9667982" y="2296988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7D2146AA-A943-4E2A-B4D4-6FCF30481605}"/>
                </a:ext>
              </a:extLst>
            </p:cNvPr>
            <p:cNvSpPr/>
            <p:nvPr/>
          </p:nvSpPr>
          <p:spPr bwMode="auto">
            <a:xfrm>
              <a:off x="9965285" y="2296988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Halbbogen 36">
              <a:extLst>
                <a:ext uri="{FF2B5EF4-FFF2-40B4-BE49-F238E27FC236}">
                  <a16:creationId xmlns:a16="http://schemas.microsoft.com/office/drawing/2014/main" id="{2CC1A4F8-1234-42E5-A622-624D93217E58}"/>
                </a:ext>
              </a:extLst>
            </p:cNvPr>
            <p:cNvSpPr/>
            <p:nvPr/>
          </p:nvSpPr>
          <p:spPr bwMode="auto">
            <a:xfrm flipV="1">
              <a:off x="9673046" y="2454613"/>
              <a:ext cx="369025" cy="193589"/>
            </a:xfrm>
            <a:prstGeom prst="blockArc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C1A0E133-71D1-44BB-A386-1D2FFD0C8E4E}"/>
              </a:ext>
            </a:extLst>
          </p:cNvPr>
          <p:cNvGrpSpPr/>
          <p:nvPr/>
        </p:nvGrpSpPr>
        <p:grpSpPr>
          <a:xfrm>
            <a:off x="12929099" y="2706102"/>
            <a:ext cx="441936" cy="441936"/>
            <a:chOff x="9472773" y="2996952"/>
            <a:chExt cx="770562" cy="770562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5EF6ACE1-3789-460E-8217-4A982BD3F5CE}"/>
                </a:ext>
              </a:extLst>
            </p:cNvPr>
            <p:cNvSpPr/>
            <p:nvPr/>
          </p:nvSpPr>
          <p:spPr bwMode="auto">
            <a:xfrm>
              <a:off x="9472773" y="2996952"/>
              <a:ext cx="770562" cy="770562"/>
            </a:xfrm>
            <a:prstGeom prst="ellipse">
              <a:avLst/>
            </a:prstGeom>
            <a:solidFill>
              <a:srgbClr val="FFC000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FFAFE2B2-02A5-4B8C-AE43-08FC22295077}"/>
                </a:ext>
              </a:extLst>
            </p:cNvPr>
            <p:cNvSpPr/>
            <p:nvPr/>
          </p:nvSpPr>
          <p:spPr bwMode="auto">
            <a:xfrm>
              <a:off x="9667982" y="3233092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28BA3EA-8004-4A8B-AF92-1E7815B6F3CF}"/>
                </a:ext>
              </a:extLst>
            </p:cNvPr>
            <p:cNvSpPr/>
            <p:nvPr/>
          </p:nvSpPr>
          <p:spPr bwMode="auto">
            <a:xfrm>
              <a:off x="9965285" y="3233092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18C22DDE-66BB-46AA-9E12-DA05F90D876F}"/>
                </a:ext>
              </a:extLst>
            </p:cNvPr>
            <p:cNvSpPr/>
            <p:nvPr/>
          </p:nvSpPr>
          <p:spPr bwMode="auto">
            <a:xfrm>
              <a:off x="9678010" y="3496666"/>
              <a:ext cx="351129" cy="45719"/>
            </a:xfrm>
            <a:prstGeom prst="rect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F0916F9-45AF-4752-B656-4CD9D83DB6BE}"/>
              </a:ext>
            </a:extLst>
          </p:cNvPr>
          <p:cNvGrpSpPr/>
          <p:nvPr/>
        </p:nvGrpSpPr>
        <p:grpSpPr>
          <a:xfrm>
            <a:off x="13482850" y="2150290"/>
            <a:ext cx="441936" cy="441936"/>
            <a:chOff x="9472773" y="1160980"/>
            <a:chExt cx="770562" cy="770562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35EAC88-D5E0-426A-B6A6-9BF6E0CBE5A6}"/>
                </a:ext>
              </a:extLst>
            </p:cNvPr>
            <p:cNvSpPr/>
            <p:nvPr/>
          </p:nvSpPr>
          <p:spPr bwMode="auto">
            <a:xfrm>
              <a:off x="9472773" y="1160980"/>
              <a:ext cx="770562" cy="770562"/>
            </a:xfrm>
            <a:prstGeom prst="ellipse">
              <a:avLst/>
            </a:prstGeom>
            <a:solidFill>
              <a:srgbClr val="DDDDDD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D30BD35E-9124-4355-93BC-2BF9A60970C5}"/>
                </a:ext>
              </a:extLst>
            </p:cNvPr>
            <p:cNvSpPr/>
            <p:nvPr/>
          </p:nvSpPr>
          <p:spPr bwMode="auto">
            <a:xfrm>
              <a:off x="9667982" y="1397120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A41E32B-220D-419B-BF54-534F7BC0566D}"/>
                </a:ext>
              </a:extLst>
            </p:cNvPr>
            <p:cNvSpPr/>
            <p:nvPr/>
          </p:nvSpPr>
          <p:spPr bwMode="auto">
            <a:xfrm>
              <a:off x="9965285" y="1397120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Halbbogen 46">
              <a:extLst>
                <a:ext uri="{FF2B5EF4-FFF2-40B4-BE49-F238E27FC236}">
                  <a16:creationId xmlns:a16="http://schemas.microsoft.com/office/drawing/2014/main" id="{0E990C22-09AB-4A70-91A4-70F5B98D885C}"/>
                </a:ext>
              </a:extLst>
            </p:cNvPr>
            <p:cNvSpPr/>
            <p:nvPr/>
          </p:nvSpPr>
          <p:spPr bwMode="auto">
            <a:xfrm>
              <a:off x="9673046" y="1613265"/>
              <a:ext cx="369025" cy="193589"/>
            </a:xfrm>
            <a:prstGeom prst="blockArc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2972762-74E4-4F51-AAD8-FB9F2F81C3C3}"/>
              </a:ext>
            </a:extLst>
          </p:cNvPr>
          <p:cNvGrpSpPr/>
          <p:nvPr/>
        </p:nvGrpSpPr>
        <p:grpSpPr>
          <a:xfrm>
            <a:off x="13482850" y="3246101"/>
            <a:ext cx="441936" cy="441936"/>
            <a:chOff x="9472773" y="2060848"/>
            <a:chExt cx="770562" cy="770562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0C633A6-11C4-496D-ACC8-F47BE5B26749}"/>
                </a:ext>
              </a:extLst>
            </p:cNvPr>
            <p:cNvSpPr/>
            <p:nvPr/>
          </p:nvSpPr>
          <p:spPr bwMode="auto">
            <a:xfrm>
              <a:off x="9472773" y="2060848"/>
              <a:ext cx="770562" cy="770562"/>
            </a:xfrm>
            <a:prstGeom prst="ellipse">
              <a:avLst/>
            </a:prstGeom>
            <a:solidFill>
              <a:srgbClr val="DDDDDD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9F5265C4-5A4D-4FEC-8534-E7FB96D386E6}"/>
                </a:ext>
              </a:extLst>
            </p:cNvPr>
            <p:cNvSpPr/>
            <p:nvPr/>
          </p:nvSpPr>
          <p:spPr bwMode="auto">
            <a:xfrm>
              <a:off x="9667982" y="2296988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B690A96D-0885-493E-B720-DCBDD18A4380}"/>
                </a:ext>
              </a:extLst>
            </p:cNvPr>
            <p:cNvSpPr/>
            <p:nvPr/>
          </p:nvSpPr>
          <p:spPr bwMode="auto">
            <a:xfrm>
              <a:off x="9965285" y="2296988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Halbbogen 51">
              <a:extLst>
                <a:ext uri="{FF2B5EF4-FFF2-40B4-BE49-F238E27FC236}">
                  <a16:creationId xmlns:a16="http://schemas.microsoft.com/office/drawing/2014/main" id="{6257EFA9-D4A7-4949-A845-D161218CEE05}"/>
                </a:ext>
              </a:extLst>
            </p:cNvPr>
            <p:cNvSpPr/>
            <p:nvPr/>
          </p:nvSpPr>
          <p:spPr bwMode="auto">
            <a:xfrm flipV="1">
              <a:off x="9673046" y="2454613"/>
              <a:ext cx="369025" cy="193589"/>
            </a:xfrm>
            <a:prstGeom prst="blockArc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F68E466-0A8E-41E7-91FF-BAC7D8805899}"/>
              </a:ext>
            </a:extLst>
          </p:cNvPr>
          <p:cNvGrpSpPr/>
          <p:nvPr/>
        </p:nvGrpSpPr>
        <p:grpSpPr>
          <a:xfrm>
            <a:off x="13482850" y="2706102"/>
            <a:ext cx="441936" cy="441936"/>
            <a:chOff x="9472773" y="2996952"/>
            <a:chExt cx="770562" cy="770562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0C8080FD-F3B5-4900-9A5A-4A8C8A1EA71A}"/>
                </a:ext>
              </a:extLst>
            </p:cNvPr>
            <p:cNvSpPr/>
            <p:nvPr/>
          </p:nvSpPr>
          <p:spPr bwMode="auto">
            <a:xfrm>
              <a:off x="9472773" y="2996952"/>
              <a:ext cx="770562" cy="770562"/>
            </a:xfrm>
            <a:prstGeom prst="ellipse">
              <a:avLst/>
            </a:prstGeom>
            <a:solidFill>
              <a:srgbClr val="DDDDDD"/>
            </a:soli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5C827374-4BD6-489D-97BD-2AD03E586D64}"/>
                </a:ext>
              </a:extLst>
            </p:cNvPr>
            <p:cNvSpPr/>
            <p:nvPr/>
          </p:nvSpPr>
          <p:spPr bwMode="auto">
            <a:xfrm>
              <a:off x="9667982" y="3233092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E8B5D8E1-0F24-4633-868F-46AEF14288B2}"/>
                </a:ext>
              </a:extLst>
            </p:cNvPr>
            <p:cNvSpPr/>
            <p:nvPr/>
          </p:nvSpPr>
          <p:spPr bwMode="auto">
            <a:xfrm>
              <a:off x="9965285" y="3233092"/>
              <a:ext cx="92467" cy="92467"/>
            </a:xfrm>
            <a:prstGeom prst="ellipse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107E0C56-2DAD-456D-A282-FB2966011C10}"/>
                </a:ext>
              </a:extLst>
            </p:cNvPr>
            <p:cNvSpPr/>
            <p:nvPr/>
          </p:nvSpPr>
          <p:spPr bwMode="auto">
            <a:xfrm>
              <a:off x="9678010" y="3496666"/>
              <a:ext cx="351129" cy="45719"/>
            </a:xfrm>
            <a:prstGeom prst="rect">
              <a:avLst/>
            </a:prstGeom>
            <a:solidFill>
              <a:srgbClr val="A7A7A7"/>
            </a:solidFill>
            <a:ln w="12700">
              <a:noFill/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Pfeil nach unten 62">
            <a:extLst>
              <a:ext uri="{FF2B5EF4-FFF2-40B4-BE49-F238E27FC236}">
                <a16:creationId xmlns:a16="http://schemas.microsoft.com/office/drawing/2014/main" id="{AA485F2A-D189-4BFA-82C2-A610CA9C2574}"/>
              </a:ext>
            </a:extLst>
          </p:cNvPr>
          <p:cNvSpPr/>
          <p:nvPr/>
        </p:nvSpPr>
        <p:spPr bwMode="auto">
          <a:xfrm rot="10800000">
            <a:off x="12414089" y="3919493"/>
            <a:ext cx="328773" cy="318499"/>
          </a:xfrm>
          <a:prstGeom prst="downArrow">
            <a:avLst/>
          </a:prstGeom>
          <a:solidFill>
            <a:srgbClr val="F8F8F8"/>
          </a:solidFill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Pfeil nach unten 63">
            <a:extLst>
              <a:ext uri="{FF2B5EF4-FFF2-40B4-BE49-F238E27FC236}">
                <a16:creationId xmlns:a16="http://schemas.microsoft.com/office/drawing/2014/main" id="{423E932B-E6DC-49C8-B96B-F08F406C7842}"/>
              </a:ext>
            </a:extLst>
          </p:cNvPr>
          <p:cNvSpPr/>
          <p:nvPr/>
        </p:nvSpPr>
        <p:spPr bwMode="auto">
          <a:xfrm rot="16200000">
            <a:off x="12985509" y="3921639"/>
            <a:ext cx="328773" cy="318499"/>
          </a:xfrm>
          <a:prstGeom prst="downArrow">
            <a:avLst/>
          </a:prstGeom>
          <a:solidFill>
            <a:srgbClr val="F8F8F8"/>
          </a:solidFill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Pfeil nach unten 64">
            <a:extLst>
              <a:ext uri="{FF2B5EF4-FFF2-40B4-BE49-F238E27FC236}">
                <a16:creationId xmlns:a16="http://schemas.microsoft.com/office/drawing/2014/main" id="{53D9EB47-B140-4FFD-991D-6D39C29364FE}"/>
              </a:ext>
            </a:extLst>
          </p:cNvPr>
          <p:cNvSpPr/>
          <p:nvPr/>
        </p:nvSpPr>
        <p:spPr bwMode="auto">
          <a:xfrm>
            <a:off x="13537415" y="3919493"/>
            <a:ext cx="328773" cy="318499"/>
          </a:xfrm>
          <a:prstGeom prst="downArrow">
            <a:avLst/>
          </a:prstGeom>
          <a:solidFill>
            <a:srgbClr val="F8F8F8"/>
          </a:solidFill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4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225A2-3552-47A6-BBE4-72DE1C3F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Projektorganisation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EB446F-9281-46B6-851A-963172F24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68B0C-1D33-46FF-82B8-A5A6266E80F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742B51-EA49-4B1A-A6FD-E3041DA7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sp>
        <p:nvSpPr>
          <p:cNvPr id="54" name="_color1" descr="© INSCALE GmbH, 26.05.2010&#10;http://www.presentationload.com/">
            <a:extLst>
              <a:ext uri="{FF2B5EF4-FFF2-40B4-BE49-F238E27FC236}">
                <a16:creationId xmlns:a16="http://schemas.microsoft.com/office/drawing/2014/main" id="{20044331-C030-406C-8541-BC63A4B3BA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34478" y="2305134"/>
            <a:ext cx="2485190" cy="360000"/>
          </a:xfrm>
          <a:prstGeom prst="roundRect">
            <a:avLst/>
          </a:prstGeom>
          <a:gradFill flip="none" rotWithShape="1">
            <a:gsLst>
              <a:gs pos="0">
                <a:srgbClr val="2A79FF">
                  <a:lumMod val="60000"/>
                  <a:lumOff val="40000"/>
                </a:srgbClr>
              </a:gs>
              <a:gs pos="100000">
                <a:srgbClr val="2A79FF">
                  <a:lumMod val="20000"/>
                  <a:lumOff val="80000"/>
                </a:srgbClr>
              </a:gs>
            </a:gsLst>
            <a:lin ang="16200000" scaled="1"/>
            <a:tileRect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rPr>
              <a:t>Placeholder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A836516-9F02-40A1-9B1A-266D5452F43B}"/>
              </a:ext>
            </a:extLst>
          </p:cNvPr>
          <p:cNvGrpSpPr/>
          <p:nvPr/>
        </p:nvGrpSpPr>
        <p:grpSpPr>
          <a:xfrm>
            <a:off x="4534478" y="1555749"/>
            <a:ext cx="2485190" cy="749384"/>
            <a:chOff x="3329406" y="1555749"/>
            <a:chExt cx="2485190" cy="749384"/>
          </a:xfrm>
        </p:grpSpPr>
        <p:sp>
          <p:nvSpPr>
            <p:cNvPr id="56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066C153D-31DB-4DDD-9E10-550C281F21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29406" y="1555749"/>
              <a:ext cx="2485190" cy="360000"/>
            </a:xfrm>
            <a:prstGeom prst="roundRect">
              <a:avLst/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Headline</a:t>
              </a:r>
            </a:p>
          </p:txBody>
        </p:sp>
        <p:cxnSp>
          <p:nvCxnSpPr>
            <p:cNvPr id="57" name="Gerade Verbindung 108">
              <a:extLst>
                <a:ext uri="{FF2B5EF4-FFF2-40B4-BE49-F238E27FC236}">
                  <a16:creationId xmlns:a16="http://schemas.microsoft.com/office/drawing/2014/main" id="{FB282E21-B136-46BA-9A5D-1DC2A88E5022}"/>
                </a:ext>
              </a:extLst>
            </p:cNvPr>
            <p:cNvCxnSpPr/>
            <p:nvPr/>
          </p:nvCxnSpPr>
          <p:spPr bwMode="gray">
            <a:xfrm rot="5400000">
              <a:off x="4377309" y="2110441"/>
              <a:ext cx="389385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</p:grpSp>
      <p:cxnSp>
        <p:nvCxnSpPr>
          <p:cNvPr id="58" name="Gerade Verbindung 110">
            <a:extLst>
              <a:ext uri="{FF2B5EF4-FFF2-40B4-BE49-F238E27FC236}">
                <a16:creationId xmlns:a16="http://schemas.microsoft.com/office/drawing/2014/main" id="{323D8AB5-47BD-46DA-9192-A1BFAC9EF3D6}"/>
              </a:ext>
            </a:extLst>
          </p:cNvPr>
          <p:cNvCxnSpPr/>
          <p:nvPr/>
        </p:nvCxnSpPr>
        <p:spPr bwMode="gray">
          <a:xfrm rot="5400000">
            <a:off x="5582381" y="2859826"/>
            <a:ext cx="389385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2CEEB4F6-A2B6-4533-A8A8-6509E9D3C8EA}"/>
              </a:ext>
            </a:extLst>
          </p:cNvPr>
          <p:cNvGrpSpPr/>
          <p:nvPr/>
        </p:nvGrpSpPr>
        <p:grpSpPr>
          <a:xfrm>
            <a:off x="4534478" y="3054519"/>
            <a:ext cx="2503479" cy="2747795"/>
            <a:chOff x="3329406" y="3054519"/>
            <a:chExt cx="2503479" cy="2747795"/>
          </a:xfrm>
        </p:grpSpPr>
        <p:cxnSp>
          <p:nvCxnSpPr>
            <p:cNvPr id="60" name="Gerade Verbindung 97">
              <a:extLst>
                <a:ext uri="{FF2B5EF4-FFF2-40B4-BE49-F238E27FC236}">
                  <a16:creationId xmlns:a16="http://schemas.microsoft.com/office/drawing/2014/main" id="{E628CC29-64E5-4833-962C-D5BBA24F086D}"/>
                </a:ext>
              </a:extLst>
            </p:cNvPr>
            <p:cNvCxnSpPr/>
            <p:nvPr/>
          </p:nvCxnSpPr>
          <p:spPr bwMode="gray">
            <a:xfrm rot="16200000" flipV="1">
              <a:off x="3407398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61" name="Gerade Verbindung 98">
              <a:extLst>
                <a:ext uri="{FF2B5EF4-FFF2-40B4-BE49-F238E27FC236}">
                  <a16:creationId xmlns:a16="http://schemas.microsoft.com/office/drawing/2014/main" id="{7B585F5C-6E85-4EDF-B49F-9DC2E93E8363}"/>
                </a:ext>
              </a:extLst>
            </p:cNvPr>
            <p:cNvCxnSpPr/>
            <p:nvPr/>
          </p:nvCxnSpPr>
          <p:spPr bwMode="gray">
            <a:xfrm rot="16200000" flipV="1">
              <a:off x="4054006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62" name="Gerade Verbindung 99">
              <a:extLst>
                <a:ext uri="{FF2B5EF4-FFF2-40B4-BE49-F238E27FC236}">
                  <a16:creationId xmlns:a16="http://schemas.microsoft.com/office/drawing/2014/main" id="{A42F4186-E719-4F0E-BE2A-523B67E64638}"/>
                </a:ext>
              </a:extLst>
            </p:cNvPr>
            <p:cNvCxnSpPr/>
            <p:nvPr/>
          </p:nvCxnSpPr>
          <p:spPr bwMode="gray">
            <a:xfrm rot="16200000" flipV="1">
              <a:off x="4700611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63" name="Gerade Verbindung 100">
              <a:extLst>
                <a:ext uri="{FF2B5EF4-FFF2-40B4-BE49-F238E27FC236}">
                  <a16:creationId xmlns:a16="http://schemas.microsoft.com/office/drawing/2014/main" id="{EADA890A-C1FA-4E6A-B292-8D2D313280CC}"/>
                </a:ext>
              </a:extLst>
            </p:cNvPr>
            <p:cNvCxnSpPr/>
            <p:nvPr/>
          </p:nvCxnSpPr>
          <p:spPr bwMode="gray">
            <a:xfrm rot="16200000" flipV="1">
              <a:off x="5347218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64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5595C0F8-31F4-400E-8C05-A46E758A8D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29406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65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D17E0C5F-0838-4817-AE83-097BC43C6D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76012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66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FE220D79-2F86-478A-B5C3-D4675376F6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2620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67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092F79F6-3D70-40AF-97A6-4C2CAD446C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69225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68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EFDCB8D6-0109-42F8-81D7-BF657A1E5E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29406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69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D74ADEB0-1DDE-499D-9029-CC70E786EA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76015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70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68D84DAF-92EA-4741-A31D-B18917BA7C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2619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71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EB06683C-B7AF-466C-A4C4-3711D6744E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69227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72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E2DB9AC3-FD92-444C-BCAE-DA0877C5B0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29406" y="3054519"/>
              <a:ext cx="2485190" cy="360000"/>
            </a:xfrm>
            <a:prstGeom prst="roundRect">
              <a:avLst/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EE4E680C-9112-4C83-A757-334593CA4F09}"/>
              </a:ext>
            </a:extLst>
          </p:cNvPr>
          <p:cNvGrpSpPr/>
          <p:nvPr/>
        </p:nvGrpSpPr>
        <p:grpSpPr>
          <a:xfrm>
            <a:off x="1528921" y="3054519"/>
            <a:ext cx="2503479" cy="2747795"/>
            <a:chOff x="323849" y="3054519"/>
            <a:chExt cx="2503479" cy="2747795"/>
          </a:xfrm>
        </p:grpSpPr>
        <p:cxnSp>
          <p:nvCxnSpPr>
            <p:cNvPr id="75" name="Gerade Verbindung 93">
              <a:extLst>
                <a:ext uri="{FF2B5EF4-FFF2-40B4-BE49-F238E27FC236}">
                  <a16:creationId xmlns:a16="http://schemas.microsoft.com/office/drawing/2014/main" id="{0B514DD5-FE57-45E9-88CE-ED1A8058C5B1}"/>
                </a:ext>
              </a:extLst>
            </p:cNvPr>
            <p:cNvCxnSpPr/>
            <p:nvPr/>
          </p:nvCxnSpPr>
          <p:spPr bwMode="gray">
            <a:xfrm rot="16200000" flipV="1">
              <a:off x="410985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76" name="Gerade Verbindung 94">
              <a:extLst>
                <a:ext uri="{FF2B5EF4-FFF2-40B4-BE49-F238E27FC236}">
                  <a16:creationId xmlns:a16="http://schemas.microsoft.com/office/drawing/2014/main" id="{479ED680-7DD9-4ED2-A6BA-415D989634F1}"/>
                </a:ext>
              </a:extLst>
            </p:cNvPr>
            <p:cNvCxnSpPr/>
            <p:nvPr/>
          </p:nvCxnSpPr>
          <p:spPr bwMode="gray">
            <a:xfrm rot="16200000" flipV="1">
              <a:off x="1057593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77" name="Gerade Verbindung 95">
              <a:extLst>
                <a:ext uri="{FF2B5EF4-FFF2-40B4-BE49-F238E27FC236}">
                  <a16:creationId xmlns:a16="http://schemas.microsoft.com/office/drawing/2014/main" id="{CBB54E17-1C53-4EF8-A6E4-7CEF6C7BD861}"/>
                </a:ext>
              </a:extLst>
            </p:cNvPr>
            <p:cNvCxnSpPr/>
            <p:nvPr/>
          </p:nvCxnSpPr>
          <p:spPr bwMode="gray">
            <a:xfrm rot="16200000" flipV="1">
              <a:off x="1704198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78" name="Gerade Verbindung 96">
              <a:extLst>
                <a:ext uri="{FF2B5EF4-FFF2-40B4-BE49-F238E27FC236}">
                  <a16:creationId xmlns:a16="http://schemas.microsoft.com/office/drawing/2014/main" id="{5075BCD7-46BA-47F6-8073-C76407BE5C13}"/>
                </a:ext>
              </a:extLst>
            </p:cNvPr>
            <p:cNvCxnSpPr/>
            <p:nvPr/>
          </p:nvCxnSpPr>
          <p:spPr bwMode="gray">
            <a:xfrm rot="16200000" flipV="1">
              <a:off x="2350805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79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8414F17A-0428-4DC2-BB26-EC18E61ADD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849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80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2AFFB329-9C06-4265-A147-987A90098A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0455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81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24F368ED-84D1-4083-A139-A2735FC599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17063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82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1851841E-1F5B-4860-89EE-599D48E2B3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3668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83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F0C0AF13-A808-4EC1-A52D-B3D4C22756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849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84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58451B3C-78D1-45E5-9EE9-E3E4D4E32F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0458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85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CEA2C8DC-D490-47D3-9786-2D54CED37E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17062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86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E02C2A3B-A16E-4DFA-B930-748D8AB811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3670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87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236D2B83-DEC4-45F1-A94A-996D100912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850" y="3054519"/>
              <a:ext cx="2485190" cy="360000"/>
            </a:xfrm>
            <a:prstGeom prst="roundRect">
              <a:avLst/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2DE376D2-8D74-4D49-BF29-52115424964B}"/>
              </a:ext>
            </a:extLst>
          </p:cNvPr>
          <p:cNvGrpSpPr/>
          <p:nvPr/>
        </p:nvGrpSpPr>
        <p:grpSpPr>
          <a:xfrm>
            <a:off x="7019668" y="3054519"/>
            <a:ext cx="3005554" cy="2747795"/>
            <a:chOff x="5814596" y="3054519"/>
            <a:chExt cx="3005554" cy="2747795"/>
          </a:xfrm>
        </p:grpSpPr>
        <p:cxnSp>
          <p:nvCxnSpPr>
            <p:cNvPr id="89" name="Gerade Verbindung 114">
              <a:extLst>
                <a:ext uri="{FF2B5EF4-FFF2-40B4-BE49-F238E27FC236}">
                  <a16:creationId xmlns:a16="http://schemas.microsoft.com/office/drawing/2014/main" id="{4ED38EC9-76DA-4CEC-A961-AB9B64477D81}"/>
                </a:ext>
              </a:extLst>
            </p:cNvPr>
            <p:cNvCxnSpPr/>
            <p:nvPr/>
          </p:nvCxnSpPr>
          <p:spPr bwMode="gray">
            <a:xfrm>
              <a:off x="5814596" y="3234519"/>
              <a:ext cx="520364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0" name="Gerade Verbindung 103">
              <a:extLst>
                <a:ext uri="{FF2B5EF4-FFF2-40B4-BE49-F238E27FC236}">
                  <a16:creationId xmlns:a16="http://schemas.microsoft.com/office/drawing/2014/main" id="{CD481B5B-0C14-42EF-8D3A-67A170D1577F}"/>
                </a:ext>
              </a:extLst>
            </p:cNvPr>
            <p:cNvCxnSpPr/>
            <p:nvPr/>
          </p:nvCxnSpPr>
          <p:spPr bwMode="gray">
            <a:xfrm rot="16200000" flipV="1">
              <a:off x="6412952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1" name="Gerade Verbindung 104">
              <a:extLst>
                <a:ext uri="{FF2B5EF4-FFF2-40B4-BE49-F238E27FC236}">
                  <a16:creationId xmlns:a16="http://schemas.microsoft.com/office/drawing/2014/main" id="{9781BA4F-F773-4CD9-94C2-7D2E4D131F51}"/>
                </a:ext>
              </a:extLst>
            </p:cNvPr>
            <p:cNvCxnSpPr/>
            <p:nvPr/>
          </p:nvCxnSpPr>
          <p:spPr bwMode="gray">
            <a:xfrm rot="16200000" flipV="1">
              <a:off x="7059560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2" name="Gerade Verbindung 105">
              <a:extLst>
                <a:ext uri="{FF2B5EF4-FFF2-40B4-BE49-F238E27FC236}">
                  <a16:creationId xmlns:a16="http://schemas.microsoft.com/office/drawing/2014/main" id="{9853BBCE-9778-4395-98A2-A6238531AC69}"/>
                </a:ext>
              </a:extLst>
            </p:cNvPr>
            <p:cNvCxnSpPr/>
            <p:nvPr/>
          </p:nvCxnSpPr>
          <p:spPr bwMode="gray">
            <a:xfrm rot="16200000" flipV="1">
              <a:off x="7706165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cxnSp>
          <p:nvCxnSpPr>
            <p:cNvPr id="93" name="Gerade Verbindung 106">
              <a:extLst>
                <a:ext uri="{FF2B5EF4-FFF2-40B4-BE49-F238E27FC236}">
                  <a16:creationId xmlns:a16="http://schemas.microsoft.com/office/drawing/2014/main" id="{3F9FD361-300E-4C13-A18D-72893EC3E570}"/>
                </a:ext>
              </a:extLst>
            </p:cNvPr>
            <p:cNvCxnSpPr/>
            <p:nvPr/>
          </p:nvCxnSpPr>
          <p:spPr bwMode="gray">
            <a:xfrm rot="16200000" flipV="1">
              <a:off x="8352772" y="3609211"/>
              <a:ext cx="38938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94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25DFF24E-3D93-4BF5-BF6A-33BC789D49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16672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95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ECA77396-8023-4818-A491-BC8C75D02E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63278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96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2647F67A-3BDA-4B4F-A5CC-EDE5A98C64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9886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97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11E9E9C5-A118-42FB-B5C9-FA1D51D2E9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56491" y="3803904"/>
              <a:ext cx="563658" cy="168251"/>
            </a:xfrm>
            <a:prstGeom prst="round2SameRect">
              <a:avLst>
                <a:gd name="adj1" fmla="val 34431"/>
                <a:gd name="adj2" fmla="val 0"/>
              </a:avLst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-190500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charset="0"/>
              </a:endParaRPr>
            </a:p>
          </p:txBody>
        </p:sp>
        <p:sp>
          <p:nvSpPr>
            <p:cNvPr id="98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2F1AAEE9-4C4E-4A13-8D4A-CD9B38F9E9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16670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99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88ED0142-33C8-4DE9-B3A6-82E154FA56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63279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100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6C29231C-919A-4A7C-841F-2AC0AE6994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9883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101" name="Rectangle 27" descr="© INSCALE GmbH, 26.05.2010&#10;http://www.presentationload.com/">
              <a:extLst>
                <a:ext uri="{FF2B5EF4-FFF2-40B4-BE49-F238E27FC236}">
                  <a16:creationId xmlns:a16="http://schemas.microsoft.com/office/drawing/2014/main" id="{25593AD7-B127-4A89-B9AE-E58D4CEF4B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56491" y="3972155"/>
              <a:ext cx="563658" cy="1830159"/>
            </a:xfrm>
            <a:prstGeom prst="round2SameRect">
              <a:avLst>
                <a:gd name="adj1" fmla="val 0"/>
                <a:gd name="adj2" fmla="val 105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" lIns="0" tIns="288000" rIns="0" bIns="0" anchor="ctr" anchorCtr="0"/>
            <a:lstStyle/>
            <a:p>
              <a:pPr marL="0" marR="0" lvl="0" indent="-190500" algn="l" defTabSz="801688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  <p:sp>
          <p:nvSpPr>
            <p:cNvPr id="102" name="_color1" descr="© INSCALE GmbH, 26.05.2010&#10;http://www.presentationload.com/">
              <a:extLst>
                <a:ext uri="{FF2B5EF4-FFF2-40B4-BE49-F238E27FC236}">
                  <a16:creationId xmlns:a16="http://schemas.microsoft.com/office/drawing/2014/main" id="{3B257983-EEA6-47C3-9CF3-82A2EB4632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34960" y="3054519"/>
              <a:ext cx="2485190" cy="360000"/>
            </a:xfrm>
            <a:prstGeom prst="roundRect">
              <a:avLst/>
            </a:prstGeom>
            <a:gradFill flip="none" rotWithShape="1">
              <a:gsLst>
                <a:gs pos="0">
                  <a:srgbClr val="2A79FF">
                    <a:lumMod val="60000"/>
                    <a:lumOff val="40000"/>
                  </a:srgbClr>
                </a:gs>
                <a:gs pos="100000">
                  <a:srgbClr val="2A79FF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defTabSz="8016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charset="0"/>
                </a:rPr>
                <a:t>Placeholder</a:t>
              </a:r>
            </a:p>
          </p:txBody>
        </p:sp>
      </p:grpSp>
      <p:cxnSp>
        <p:nvCxnSpPr>
          <p:cNvPr id="104" name="Verbinder: gewinkelt 103">
            <a:extLst>
              <a:ext uri="{FF2B5EF4-FFF2-40B4-BE49-F238E27FC236}">
                <a16:creationId xmlns:a16="http://schemas.microsoft.com/office/drawing/2014/main" id="{55A6099B-81D3-4513-9A58-F1580CDB0DEB}"/>
              </a:ext>
            </a:extLst>
          </p:cNvPr>
          <p:cNvCxnSpPr>
            <a:stCxn id="54" idx="2"/>
            <a:endCxn id="87" idx="0"/>
          </p:cNvCxnSpPr>
          <p:nvPr/>
        </p:nvCxnSpPr>
        <p:spPr bwMode="auto">
          <a:xfrm rot="5400000">
            <a:off x="4079603" y="1357048"/>
            <a:ext cx="389385" cy="3005556"/>
          </a:xfrm>
          <a:prstGeom prst="bentConnector3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105" name="Verbinder: gewinkelt 104">
            <a:extLst>
              <a:ext uri="{FF2B5EF4-FFF2-40B4-BE49-F238E27FC236}">
                <a16:creationId xmlns:a16="http://schemas.microsoft.com/office/drawing/2014/main" id="{7E72E83B-0979-47D5-A42D-E113A9413807}"/>
              </a:ext>
            </a:extLst>
          </p:cNvPr>
          <p:cNvCxnSpPr>
            <a:cxnSpLocks/>
            <a:stCxn id="54" idx="2"/>
            <a:endCxn id="102" idx="0"/>
          </p:cNvCxnSpPr>
          <p:nvPr/>
        </p:nvCxnSpPr>
        <p:spPr bwMode="auto">
          <a:xfrm rot="16200000" flipH="1">
            <a:off x="7085158" y="1357049"/>
            <a:ext cx="389385" cy="3005554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3198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EBE1B-71C5-458A-B3CC-8341FA03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RACI Matrix / Kompetenzmatrix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6FE8AA-6E6D-4219-8595-54A71B044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DAEBF-6651-4AF4-ACD7-D8A8A516925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EA692E-14E8-46A9-BBB0-08665503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SPOL Präsentation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5DA6DDB-7CD8-461E-9E16-F2A3F5EB6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5790"/>
              </p:ext>
            </p:extLst>
          </p:nvPr>
        </p:nvGraphicFramePr>
        <p:xfrm>
          <a:off x="585034" y="1622363"/>
          <a:ext cx="8497093" cy="4256493"/>
        </p:xfrm>
        <a:graphic>
          <a:graphicData uri="http://schemas.openxmlformats.org/drawingml/2006/table">
            <a:tbl>
              <a:tblPr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67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56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0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</a:rPr>
                        <a:t>                                             Beteiligte</a:t>
                      </a:r>
                      <a:br>
                        <a:rPr lang="de-DE" sz="1200" b="1" dirty="0">
                          <a:solidFill>
                            <a:srgbClr val="FFFFFF"/>
                          </a:solidFill>
                        </a:rPr>
                      </a:br>
                      <a:br>
                        <a:rPr lang="de-DE" sz="1200" b="1" dirty="0">
                          <a:solidFill>
                            <a:srgbClr val="FFFFFF"/>
                          </a:solidFill>
                        </a:rPr>
                      </a:br>
                      <a:r>
                        <a:rPr lang="de-DE" sz="1200" b="1" dirty="0">
                          <a:solidFill>
                            <a:srgbClr val="FFFFFF"/>
                          </a:solidFill>
                        </a:rPr>
                        <a:t>Tätigkeit</a:t>
                      </a:r>
                      <a:endParaRPr lang="de-DE" sz="1200" b="1" dirty="0">
                        <a:solidFill>
                          <a:srgbClr val="FFFFFF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0170" marR="90170" marT="36000" marB="3600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10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1" noProof="1">
                          <a:solidFill>
                            <a:srgbClr val="FFFFFF"/>
                          </a:solidFill>
                        </a:rPr>
                        <a:t>Auftrag-geber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10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1" noProof="1">
                          <a:solidFill>
                            <a:srgbClr val="FFFFFF"/>
                          </a:solidFill>
                        </a:rPr>
                        <a:t>Projekt-leiter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10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1" dirty="0">
                          <a:solidFill>
                            <a:srgbClr val="FFFFFF"/>
                          </a:solidFill>
                        </a:rPr>
                        <a:t>Mitarbeiter 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10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1" dirty="0">
                          <a:solidFill>
                            <a:srgbClr val="FFFFFF"/>
                          </a:solidFill>
                        </a:rPr>
                        <a:t>Mitarbeiter B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10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1" dirty="0">
                          <a:solidFill>
                            <a:srgbClr val="FFFFFF"/>
                          </a:solidFill>
                        </a:rPr>
                        <a:t>Mitarbeiter 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10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1" dirty="0">
                          <a:solidFill>
                            <a:srgbClr val="FFFFFF"/>
                          </a:solidFill>
                        </a:rPr>
                        <a:t>….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10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sz="1200" b="1" noProof="1">
                          <a:solidFill>
                            <a:srgbClr val="FFFFFF"/>
                          </a:solidFill>
                        </a:rPr>
                        <a:t>Projekt-</a:t>
                      </a:r>
                      <a:br>
                        <a:rPr lang="de-DE" sz="1200" b="1" noProof="1">
                          <a:solidFill>
                            <a:srgbClr val="FFFFFF"/>
                          </a:solidFill>
                        </a:rPr>
                      </a:br>
                      <a:r>
                        <a:rPr lang="de-DE" sz="1200" b="1" noProof="1">
                          <a:solidFill>
                            <a:srgbClr val="FFFFFF"/>
                          </a:solidFill>
                        </a:rPr>
                        <a:t>ausschuss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A79FF"/>
                        </a:gs>
                        <a:gs pos="100000">
                          <a:srgbClr val="2A79FF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rgbClr val="000000"/>
                          </a:solidFill>
                        </a:rPr>
                        <a:t>Projektauftrag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R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baseline="0" dirty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de-DE" sz="11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rgbClr val="000000"/>
                          </a:solidFill>
                        </a:rPr>
                        <a:t>Projektleiter bestimmen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R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rgbClr val="000000"/>
                          </a:solidFill>
                        </a:rPr>
                        <a:t>Gesamt-Projektleitung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R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</a:rPr>
                        <a:t>Berichtswesen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</a:rPr>
                        <a:t>Projektteam</a:t>
                      </a:r>
                      <a:r>
                        <a:rPr lang="de-DE" sz="1100" b="1" baseline="0" dirty="0">
                          <a:solidFill>
                            <a:srgbClr val="000000"/>
                          </a:solidFill>
                        </a:rPr>
                        <a:t> benennen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</a:rPr>
                        <a:t>Lastenheft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</a:rPr>
                        <a:t>Projektplan erstellen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</a:rPr>
                        <a:t>Entscheidungen</a:t>
                      </a:r>
                      <a:r>
                        <a:rPr lang="de-DE" sz="1100" b="1" baseline="0" dirty="0">
                          <a:solidFill>
                            <a:srgbClr val="000000"/>
                          </a:solidFill>
                        </a:rPr>
                        <a:t> vorbereiten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</a:rPr>
                        <a:t>Pflichtenheft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R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</a:rPr>
                        <a:t>Erteilung von Unteraufträgen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</a:rPr>
                        <a:t>Budgetverantwortung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</a:rPr>
                        <a:t>Klärung von Konflikten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de-DE" sz="11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7" name="Gerade Verbindung 22">
            <a:extLst>
              <a:ext uri="{FF2B5EF4-FFF2-40B4-BE49-F238E27FC236}">
                <a16:creationId xmlns:a16="http://schemas.microsoft.com/office/drawing/2014/main" id="{AE517A22-4844-4179-BA63-AB9E93117B4E}"/>
              </a:ext>
            </a:extLst>
          </p:cNvPr>
          <p:cNvCxnSpPr/>
          <p:nvPr/>
        </p:nvCxnSpPr>
        <p:spPr bwMode="gray">
          <a:xfrm>
            <a:off x="584242" y="1622363"/>
            <a:ext cx="2369344" cy="623093"/>
          </a:xfrm>
          <a:prstGeom prst="line">
            <a:avLst/>
          </a:prstGeom>
          <a:noFill/>
          <a:ln w="12700" cap="flat" cmpd="sng" algn="ctr">
            <a:solidFill>
              <a:srgbClr val="C0C0C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420184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56b515ab3a04e1ef2511f62d4022d8d8dc4fdf"/>
</p:tagLst>
</file>

<file path=ppt/theme/theme1.xml><?xml version="1.0" encoding="utf-8"?>
<a:theme xmlns:a="http://schemas.openxmlformats.org/drawingml/2006/main" name="blank">
  <a:themeElements>
    <a:clrScheme name="SPOL_PP 15">
      <a:dk1>
        <a:srgbClr val="003B5A"/>
      </a:dk1>
      <a:lt1>
        <a:srgbClr val="FFFFFF"/>
      </a:lt1>
      <a:dk2>
        <a:srgbClr val="003B5A"/>
      </a:dk2>
      <a:lt2>
        <a:srgbClr val="EAEBEC"/>
      </a:lt2>
      <a:accent1>
        <a:srgbClr val="8B2512"/>
      </a:accent1>
      <a:accent2>
        <a:srgbClr val="EFC36B"/>
      </a:accent2>
      <a:accent3>
        <a:srgbClr val="FFFFFF"/>
      </a:accent3>
      <a:accent4>
        <a:srgbClr val="00314C"/>
      </a:accent4>
      <a:accent5>
        <a:srgbClr val="C4ACAA"/>
      </a:accent5>
      <a:accent6>
        <a:srgbClr val="D9B060"/>
      </a:accent6>
      <a:hlink>
        <a:srgbClr val="FFE070"/>
      </a:hlink>
      <a:folHlink>
        <a:srgbClr val="4B4B4D"/>
      </a:folHlink>
    </a:clrScheme>
    <a:fontScheme name="SPOL_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noFill/>
          <a:miter lim="800000"/>
          <a:headEnd/>
          <a:tailEnd/>
        </a:ln>
        <a:effectLst/>
      </a:spPr>
      <a:bodyPr wrap="square" anchor="ctr" anchorCtr="0"/>
      <a:lstStyle>
        <a:defPPr algn="l">
          <a:defRPr sz="180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" tIns="45720" rIns="54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OL_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L_P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L_P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L_P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L_P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L_P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L_P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L_P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L_P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L_P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L_P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L_P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L_PP 13">
        <a:dk1>
          <a:srgbClr val="003B5A"/>
        </a:dk1>
        <a:lt1>
          <a:srgbClr val="FFFFFF"/>
        </a:lt1>
        <a:dk2>
          <a:srgbClr val="FFFFFF"/>
        </a:dk2>
        <a:lt2>
          <a:srgbClr val="EAEBEC"/>
        </a:lt2>
        <a:accent1>
          <a:srgbClr val="8B2512"/>
        </a:accent1>
        <a:accent2>
          <a:srgbClr val="FFE070"/>
        </a:accent2>
        <a:accent3>
          <a:srgbClr val="FFFFFF"/>
        </a:accent3>
        <a:accent4>
          <a:srgbClr val="00314C"/>
        </a:accent4>
        <a:accent5>
          <a:srgbClr val="C4ACAA"/>
        </a:accent5>
        <a:accent6>
          <a:srgbClr val="E7CB65"/>
        </a:accent6>
        <a:hlink>
          <a:srgbClr val="FFE070"/>
        </a:hlink>
        <a:folHlink>
          <a:srgbClr val="4B4B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L_PP 14">
        <a:dk1>
          <a:srgbClr val="003B5A"/>
        </a:dk1>
        <a:lt1>
          <a:srgbClr val="FFFFFF"/>
        </a:lt1>
        <a:dk2>
          <a:srgbClr val="003B5A"/>
        </a:dk2>
        <a:lt2>
          <a:srgbClr val="EAEBEC"/>
        </a:lt2>
        <a:accent1>
          <a:srgbClr val="8B2512"/>
        </a:accent1>
        <a:accent2>
          <a:srgbClr val="FFE070"/>
        </a:accent2>
        <a:accent3>
          <a:srgbClr val="FFFFFF"/>
        </a:accent3>
        <a:accent4>
          <a:srgbClr val="00314C"/>
        </a:accent4>
        <a:accent5>
          <a:srgbClr val="C4ACAA"/>
        </a:accent5>
        <a:accent6>
          <a:srgbClr val="E7CB65"/>
        </a:accent6>
        <a:hlink>
          <a:srgbClr val="FFE070"/>
        </a:hlink>
        <a:folHlink>
          <a:srgbClr val="4B4B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L_PP 15">
        <a:dk1>
          <a:srgbClr val="003B5A"/>
        </a:dk1>
        <a:lt1>
          <a:srgbClr val="FFFFFF"/>
        </a:lt1>
        <a:dk2>
          <a:srgbClr val="003B5A"/>
        </a:dk2>
        <a:lt2>
          <a:srgbClr val="EAEBEC"/>
        </a:lt2>
        <a:accent1>
          <a:srgbClr val="8B2512"/>
        </a:accent1>
        <a:accent2>
          <a:srgbClr val="EFC36B"/>
        </a:accent2>
        <a:accent3>
          <a:srgbClr val="FFFFFF"/>
        </a:accent3>
        <a:accent4>
          <a:srgbClr val="00314C"/>
        </a:accent4>
        <a:accent5>
          <a:srgbClr val="C4ACAA"/>
        </a:accent5>
        <a:accent6>
          <a:srgbClr val="D9B060"/>
        </a:accent6>
        <a:hlink>
          <a:srgbClr val="FFE070"/>
        </a:hlink>
        <a:folHlink>
          <a:srgbClr val="4B4B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_Breitformat_16x9.potx" id="{036D3A3F-754A-4624-A708-DE1B1DAEE01B}" vid="{E1824C86-88FD-44D0-958A-0E9C84440CAE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1858</Words>
  <Application>Microsoft Office PowerPoint</Application>
  <PresentationFormat>Breitbild</PresentationFormat>
  <Paragraphs>724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blank</vt:lpstr>
      <vt:lpstr>Wichtige Projektfolien</vt:lpstr>
      <vt:lpstr>Agenda</vt:lpstr>
      <vt:lpstr>Projekt Onepager</vt:lpstr>
      <vt:lpstr>Wichtige Projektziele</vt:lpstr>
      <vt:lpstr>Scope</vt:lpstr>
      <vt:lpstr>Stakeholder Minde Map</vt:lpstr>
      <vt:lpstr>Stakeholder-Analyse</vt:lpstr>
      <vt:lpstr>Projektorganisation</vt:lpstr>
      <vt:lpstr>RACI Matrix / Kompetenzmatrix</vt:lpstr>
      <vt:lpstr>Risikoanalyse</vt:lpstr>
      <vt:lpstr>Agenda</vt:lpstr>
      <vt:lpstr>Projektplan (Übersicht 24 Monate)</vt:lpstr>
      <vt:lpstr>Projektplan 12 Monate</vt:lpstr>
      <vt:lpstr>Projektstrukturplan</vt:lpstr>
      <vt:lpstr>Ressourcen- &amp; Kostenschätzung Gesamtprojekt</vt:lpstr>
      <vt:lpstr>Agenda</vt:lpstr>
      <vt:lpstr>Projektstatusbericht</vt:lpstr>
      <vt:lpstr>Change Request</vt:lpstr>
      <vt:lpstr>Besprechungsprotokoll</vt:lpstr>
      <vt:lpstr>Agenda</vt:lpstr>
      <vt:lpstr>Projektfeedback − Umfrageformular</vt:lpstr>
      <vt:lpstr>Erfahrungsbericht (Erkenntnisse) − Review</vt:lpstr>
      <vt:lpstr>Liste offener Punkte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Wichtige Projektfolien</dc:title>
  <dc:creator>Bruno Jenny</dc:creator>
  <cp:lastModifiedBy>Bruno Jenny</cp:lastModifiedBy>
  <cp:revision>11</cp:revision>
  <dcterms:created xsi:type="dcterms:W3CDTF">2020-08-27T19:11:25Z</dcterms:created>
  <dcterms:modified xsi:type="dcterms:W3CDTF">2020-08-30T11:53:01Z</dcterms:modified>
</cp:coreProperties>
</file>